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72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</p:sldIdLst>
  <p:sldSz cx="12192000" cy="6858000"/>
  <p:notesSz cx="6858000" cy="9144000"/>
  <p:embeddedFontLst>
    <p:embeddedFont>
      <p:font typeface="DM Sans" pitchFamily="2" charset="0"/>
      <p:regular r:id="rId22"/>
      <p:bold r:id="rId23"/>
      <p:italic r:id="rId24"/>
      <p:boldItalic r:id="rId25"/>
    </p:embeddedFont>
    <p:embeddedFont>
      <p:font typeface="DM Sans Light" panose="020B0604020202020204" charset="0"/>
      <p:regular r:id="rId26"/>
      <p:bold r:id="rId27"/>
      <p:italic r:id="rId28"/>
      <p:boldItalic r:id="rId29"/>
    </p:embeddedFont>
    <p:embeddedFont>
      <p:font typeface="DM Sans Medium" pitchFamily="2" charset="0"/>
      <p:regular r:id="rId30"/>
      <p:bold r:id="rId31"/>
      <p:italic r:id="rId32"/>
      <p:boldItalic r:id="rId33"/>
    </p:embeddedFont>
    <p:embeddedFont>
      <p:font typeface="Inter" panose="020B0604020202020204" charset="0"/>
      <p:regular r:id="rId34"/>
      <p:bold r:id="rId35"/>
      <p:italic r:id="rId36"/>
      <p:boldItalic r:id="rId37"/>
    </p:embeddedFont>
    <p:embeddedFont>
      <p:font typeface="Merriweather" panose="000005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h/TmZrZL6pLakXX4s8h9U5GMuhc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alentina Adami" initials="" lastIdx="3" clrIdx="0"/>
  <p:cmAuthor id="1" name="Samantha Solit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3F89EE-6748-4E42-B049-01B7AD506D3E}">
  <a:tblStyle styleId="{E43F89EE-6748-4E42-B049-01B7AD506D3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7B9EECE0-EAF4-F789-EBB8-3DE3E4C79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16A4D544-F515-B171-3455-1A69E9BDA0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C0B7229E-D99A-EB6B-DAAE-2B49C1A721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4687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Le nuove reti devono essere guidate da una </a:t>
            </a:r>
            <a:r>
              <a:rPr lang="en-US" sz="11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visione nazionale condivisa</a:t>
            </a:r>
            <a:r>
              <a:rPr lang="en-US" sz="11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che favorisca la </a:t>
            </a:r>
            <a:r>
              <a:rPr lang="en-US" sz="11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complementarità</a:t>
            </a:r>
            <a:r>
              <a:rPr lang="en-US" sz="11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e l'</a:t>
            </a:r>
            <a:r>
              <a:rPr lang="en-US" sz="11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interoperabilità</a:t>
            </a:r>
            <a:r>
              <a:rPr lang="en-US" sz="11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, garantendo la massima valorizzazione degli investimenti pubblici ed evitando duplicazioni inefficienti.</a:t>
            </a:r>
            <a:endParaRPr sz="1100">
              <a:solidFill>
                <a:srgbClr val="0020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29F4635A-761B-991A-6DB5-5E31545DA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>
            <a:extLst>
              <a:ext uri="{FF2B5EF4-FFF2-40B4-BE49-F238E27FC236}">
                <a16:creationId xmlns:a16="http://schemas.microsoft.com/office/drawing/2014/main" id="{DB776576-0A01-CD87-BD91-055B94E179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7:notes">
            <a:extLst>
              <a:ext uri="{FF2B5EF4-FFF2-40B4-BE49-F238E27FC236}">
                <a16:creationId xmlns:a16="http://schemas.microsoft.com/office/drawing/2014/main" id="{F6BD549D-D1EC-A8B6-B869-0AD5DF154D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1827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5" name="Google Shape;2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4" name="Google Shape;3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5" name="Google Shape;3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3" name="Google Shape;3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5" name="Google Shape;3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7" name="Google Shape;3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>
          <a:extLst>
            <a:ext uri="{FF2B5EF4-FFF2-40B4-BE49-F238E27FC236}">
              <a16:creationId xmlns:a16="http://schemas.microsoft.com/office/drawing/2014/main" id="{FF099924-B12A-B5E7-0C34-6527E24D9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5:notes">
            <a:extLst>
              <a:ext uri="{FF2B5EF4-FFF2-40B4-BE49-F238E27FC236}">
                <a16:creationId xmlns:a16="http://schemas.microsoft.com/office/drawing/2014/main" id="{8921F442-0FA7-0634-2F32-06B2480E12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5:notes">
            <a:extLst>
              <a:ext uri="{FF2B5EF4-FFF2-40B4-BE49-F238E27FC236}">
                <a16:creationId xmlns:a16="http://schemas.microsoft.com/office/drawing/2014/main" id="{EC6BBC51-F65B-43A4-B0A0-8374254518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0462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27.jpg"/><Relationship Id="rId3" Type="http://schemas.openxmlformats.org/officeDocument/2006/relationships/image" Target="../media/image4.png"/><Relationship Id="rId7" Type="http://schemas.openxmlformats.org/officeDocument/2006/relationships/image" Target="../media/image21.jpg"/><Relationship Id="rId12" Type="http://schemas.openxmlformats.org/officeDocument/2006/relationships/image" Target="../media/image26.jp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11" Type="http://schemas.openxmlformats.org/officeDocument/2006/relationships/image" Target="../media/image25.jpg"/><Relationship Id="rId5" Type="http://schemas.openxmlformats.org/officeDocument/2006/relationships/image" Target="../media/image19.jpg"/><Relationship Id="rId15" Type="http://schemas.openxmlformats.org/officeDocument/2006/relationships/image" Target="../media/image29.jpg"/><Relationship Id="rId10" Type="http://schemas.openxmlformats.org/officeDocument/2006/relationships/image" Target="../media/image24.jpg"/><Relationship Id="rId4" Type="http://schemas.openxmlformats.org/officeDocument/2006/relationships/image" Target="../media/image18.png"/><Relationship Id="rId9" Type="http://schemas.openxmlformats.org/officeDocument/2006/relationships/image" Target="../media/image23.jpg"/><Relationship Id="rId1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00" y="4655790"/>
            <a:ext cx="8572500" cy="16705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952500" y="379214"/>
            <a:ext cx="9001125" cy="21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4"/>
              <a:buFont typeface="Arial"/>
              <a:buNone/>
            </a:pPr>
            <a:r>
              <a:rPr lang="en-US" sz="1404" b="1" i="0" u="none" strike="noStrike" cap="none">
                <a:solidFill>
                  <a:srgbClr val="CBD5E1"/>
                </a:solidFill>
                <a:latin typeface="DM Sans"/>
                <a:ea typeface="DM Sans"/>
                <a:cs typeface="DM Sans"/>
                <a:sym typeface="DM Sans"/>
              </a:rPr>
              <a:t>POSITION PAPER NICO NETWORK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952500" y="807839"/>
            <a:ext cx="9001125" cy="213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9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en-US" sz="5100" b="1" i="0" u="none" strike="noStrike" cap="none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Verso un Ecosistema Nazionale delle Core Facilities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952500" y="3230909"/>
            <a:ext cx="85725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0" i="0" u="none" strike="noStrike" cap="none">
                <a:solidFill>
                  <a:srgbClr val="E2E8F0"/>
                </a:solidFill>
                <a:latin typeface="DM Sans"/>
                <a:ea typeface="DM Sans"/>
                <a:cs typeface="DM Sans"/>
                <a:sym typeface="DM Sans"/>
              </a:rPr>
              <a:t>Strategie per il rafforzamento della ricerca, dell'innovazione e della valorizzazione del capitale umano in Italia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952500" y="5141565"/>
            <a:ext cx="8572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 </a:t>
            </a:r>
            <a:r>
              <a:rPr lang="en-US" sz="1500" b="0" i="0" u="none" strike="noStrike" cap="none">
                <a:solidFill>
                  <a:srgbClr val="CBD5E1"/>
                </a:solidFill>
                <a:latin typeface="DM Sans Light"/>
                <a:ea typeface="DM Sans Light"/>
                <a:cs typeface="DM Sans Light"/>
                <a:sym typeface="DM Sans Light"/>
              </a:rPr>
              <a:t>- Università di Pavia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952500" y="5636865"/>
            <a:ext cx="857250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DM Sans"/>
                <a:ea typeface="DM Sans"/>
                <a:cs typeface="DM Sans"/>
                <a:sym typeface="DM Sans"/>
              </a:rPr>
              <a:t>A nome del Comitato Tecnico-Scientifico NICo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952500" y="6082605"/>
            <a:ext cx="857250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94A3B8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 t="28676" b="16593"/>
          <a:stretch/>
        </p:blipFill>
        <p:spPr>
          <a:xfrm>
            <a:off x="9953625" y="522089"/>
            <a:ext cx="2022327" cy="678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7">
          <a:extLst>
            <a:ext uri="{FF2B5EF4-FFF2-40B4-BE49-F238E27FC236}">
              <a16:creationId xmlns:a16="http://schemas.microsoft.com/office/drawing/2014/main" id="{1C8F47CE-670B-5332-F535-1C59CCABC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 descr="image.png">
            <a:extLst>
              <a:ext uri="{FF2B5EF4-FFF2-40B4-BE49-F238E27FC236}">
                <a16:creationId xmlns:a16="http://schemas.microsoft.com/office/drawing/2014/main" id="{4276CE00-CF84-60F9-EBC4-14BB82238C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 descr="image.png">
            <a:extLst>
              <a:ext uri="{FF2B5EF4-FFF2-40B4-BE49-F238E27FC236}">
                <a16:creationId xmlns:a16="http://schemas.microsoft.com/office/drawing/2014/main" id="{990808C1-E889-3217-8C63-57BCD4BDA2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00175"/>
            <a:ext cx="4762500" cy="625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 descr="image.png">
            <a:extLst>
              <a:ext uri="{FF2B5EF4-FFF2-40B4-BE49-F238E27FC236}">
                <a16:creationId xmlns:a16="http://schemas.microsoft.com/office/drawing/2014/main" id="{5E23C129-DCBC-DBF1-2098-F5BED0E9DD3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263" y="1221627"/>
            <a:ext cx="5174876" cy="1659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 descr="image.png">
            <a:extLst>
              <a:ext uri="{FF2B5EF4-FFF2-40B4-BE49-F238E27FC236}">
                <a16:creationId xmlns:a16="http://schemas.microsoft.com/office/drawing/2014/main" id="{E5F666B4-FEA8-3D21-0E3D-559E797C1C2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3388" y="1501214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>
            <a:extLst>
              <a:ext uri="{FF2B5EF4-FFF2-40B4-BE49-F238E27FC236}">
                <a16:creationId xmlns:a16="http://schemas.microsoft.com/office/drawing/2014/main" id="{CFBAEE86-E3D5-6F0C-8ECD-56259B158633}"/>
              </a:ext>
            </a:extLst>
          </p:cNvPr>
          <p:cNvSpPr txBox="1"/>
          <p:nvPr/>
        </p:nvSpPr>
        <p:spPr>
          <a:xfrm>
            <a:off x="1004888" y="1507377"/>
            <a:ext cx="49006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Cosa </a:t>
            </a:r>
            <a:r>
              <a:rPr lang="en-US" sz="1800" b="1" i="0" u="none" strike="noStrike" cap="none" dirty="0" err="1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sono</a:t>
            </a:r>
            <a:r>
              <a:rPr lang="en-US" sz="1800" b="1" i="0" u="none" strike="noStrike" cap="none" dirty="0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 le Core Facilities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3">
            <a:extLst>
              <a:ext uri="{FF2B5EF4-FFF2-40B4-BE49-F238E27FC236}">
                <a16:creationId xmlns:a16="http://schemas.microsoft.com/office/drawing/2014/main" id="{1CB6BC72-C7AB-FF37-2BCC-55824B98408A}"/>
              </a:ext>
            </a:extLst>
          </p:cNvPr>
          <p:cNvSpPr txBox="1"/>
          <p:nvPr/>
        </p:nvSpPr>
        <p:spPr>
          <a:xfrm>
            <a:off x="535361" y="1974102"/>
            <a:ext cx="10894639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50000"/>
              </a:lnSpc>
              <a:buSzPts val="1350"/>
            </a:pPr>
            <a:r>
              <a:rPr lang="it-IT" sz="1600" dirty="0">
                <a:solidFill>
                  <a:schemeClr val="bg2"/>
                </a:solidFill>
                <a:latin typeface="Merriweather" panose="00000500000000000000" pitchFamily="2" charset="0"/>
              </a:rPr>
              <a:t>Le Core Facility (CF) sono strutture di servizio centralizzate, condivise e ad accesso aperto che forniscono strumentazioni scientifiche, servizi tecnici, nonché consulenza di </a:t>
            </a:r>
            <a:r>
              <a:rPr lang="it-IT" sz="1600">
                <a:solidFill>
                  <a:schemeClr val="bg2"/>
                </a:solidFill>
                <a:latin typeface="Merriweather" panose="00000500000000000000" pitchFamily="2" charset="0"/>
              </a:rPr>
              <a:t>esperti  per supportare </a:t>
            </a:r>
            <a:r>
              <a:rPr lang="it-IT" sz="1600" dirty="0">
                <a:solidFill>
                  <a:schemeClr val="bg2"/>
                </a:solidFill>
                <a:latin typeface="Merriweather" panose="00000500000000000000" pitchFamily="2" charset="0"/>
              </a:rPr>
              <a:t>ricerca e innovazione  della comunità scientifica. . La tipica CF è un'unità organizzativa distinta all'interno di un Ente di Ricerca e può disporre di personale, attrezzature e spazi dedicati. Gli Enti di Ricerca istituiscono le proprie CF avendo riguardo dei bisogni di Ricerca del proprio Ente e definiscono una struttura di governance, management e accounting. Le CF normalmente recuperano i costi per la fornitura dei servizi sotto forma di </a:t>
            </a:r>
            <a:r>
              <a:rPr lang="it-IT" sz="1600" dirty="0" err="1">
                <a:solidFill>
                  <a:schemeClr val="bg2"/>
                </a:solidFill>
                <a:latin typeface="Merriweather" panose="00000500000000000000" pitchFamily="2" charset="0"/>
              </a:rPr>
              <a:t>fee</a:t>
            </a:r>
            <a:r>
              <a:rPr lang="it-IT" sz="1600" dirty="0">
                <a:solidFill>
                  <a:schemeClr val="bg2"/>
                </a:solidFill>
                <a:latin typeface="Merriweather" panose="00000500000000000000" pitchFamily="2" charset="0"/>
              </a:rPr>
              <a:t> che vengono addebitati ai fondi dei ricercatori interni all’Ente che le ospita e di tariffe per i soggetti esterni.</a:t>
            </a:r>
            <a:endParaRPr sz="1600" b="0" i="0" u="none" strike="noStrike" cap="none" dirty="0">
              <a:solidFill>
                <a:schemeClr val="bg2"/>
              </a:solidFill>
              <a:latin typeface="Merriweather" panose="00000500000000000000" pitchFamily="2" charset="0"/>
              <a:sym typeface="Arial"/>
            </a:endParaRPr>
          </a:p>
        </p:txBody>
      </p:sp>
      <p:sp>
        <p:nvSpPr>
          <p:cNvPr id="112" name="Google Shape;112;p3">
            <a:extLst>
              <a:ext uri="{FF2B5EF4-FFF2-40B4-BE49-F238E27FC236}">
                <a16:creationId xmlns:a16="http://schemas.microsoft.com/office/drawing/2014/main" id="{3E7AEB20-CF95-10F4-3F00-944310F0F84B}"/>
              </a:ext>
            </a:extLst>
          </p:cNvPr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Perchè siamo qui: il valore strategico delle Core Facilities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>
            <a:extLst>
              <a:ext uri="{FF2B5EF4-FFF2-40B4-BE49-F238E27FC236}">
                <a16:creationId xmlns:a16="http://schemas.microsoft.com/office/drawing/2014/main" id="{0AB6FAF4-9515-DBC8-8E44-76DA8147E4BC}"/>
              </a:ext>
            </a:extLst>
          </p:cNvPr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>
            <a:extLst>
              <a:ext uri="{FF2B5EF4-FFF2-40B4-BE49-F238E27FC236}">
                <a16:creationId xmlns:a16="http://schemas.microsoft.com/office/drawing/2014/main" id="{1119DC57-AD95-4110-60EB-87C1C0DB58D8}"/>
              </a:ext>
            </a:extLst>
          </p:cNvPr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 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>
            <a:extLst>
              <a:ext uri="{FF2B5EF4-FFF2-40B4-BE49-F238E27FC236}">
                <a16:creationId xmlns:a16="http://schemas.microsoft.com/office/drawing/2014/main" id="{0925E183-ED03-8428-E8F0-AF028F7EF0B3}"/>
              </a:ext>
            </a:extLst>
          </p:cNvPr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5935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00175"/>
            <a:ext cx="4762500" cy="625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263" y="1221627"/>
            <a:ext cx="5174876" cy="1659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3398" y="2701759"/>
            <a:ext cx="5282453" cy="1369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82016" y="4239279"/>
            <a:ext cx="5282453" cy="1674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3388" y="1501214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"/>
          <p:cNvSpPr txBox="1"/>
          <p:nvPr/>
        </p:nvSpPr>
        <p:spPr>
          <a:xfrm>
            <a:off x="1004888" y="1507377"/>
            <a:ext cx="49006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Supporto alla Ricerca di Eccellenza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1004888" y="1974102"/>
            <a:ext cx="466725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Accesso a tecnologie </a:t>
            </a:r>
            <a:r>
              <a:rPr lang="en-US" sz="1350" b="0" i="1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state-of-the-art</a:t>
            </a:r>
            <a:r>
              <a:rPr lang="en-US" sz="135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e competenze specialistiche verticali per gruppi di ricerca interdisciplinari.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21523" y="3035134"/>
            <a:ext cx="4762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5193929" y="3035399"/>
            <a:ext cx="4800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Alta Formazione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4788273" y="3439720"/>
            <a:ext cx="4572000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Presidio di conoscenze tecniche per la formazione di nuove generazioni di ricercatori e tecnici.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20141" y="4707124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"/>
          <p:cNvSpPr txBox="1"/>
          <p:nvPr/>
        </p:nvSpPr>
        <p:spPr>
          <a:xfrm>
            <a:off x="7091641" y="4525029"/>
            <a:ext cx="49006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Trasferimento Tecnologico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7091641" y="4991754"/>
            <a:ext cx="466725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Punto di raccordo tra scoperta scientifica e applicazioni industriali/sanitarie attraverso i principi Open Science e FAIR.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Perchè siamo qui: il valore strategico delle Core Facilities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 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0075" y="2138362"/>
            <a:ext cx="5238750" cy="340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138362"/>
            <a:ext cx="5238750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/>
          <p:cNvSpPr txBox="1"/>
          <p:nvPr/>
        </p:nvSpPr>
        <p:spPr>
          <a:xfrm>
            <a:off x="904875" y="2519362"/>
            <a:ext cx="4800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L'Imperativo Post-Pandemico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 txBox="1"/>
          <p:nvPr/>
        </p:nvSpPr>
        <p:spPr>
          <a:xfrm>
            <a:off x="904875" y="3005137"/>
            <a:ext cx="4572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Nel quadro di </a:t>
            </a:r>
            <a:r>
              <a:rPr lang="en-US" sz="15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Next Generation EU</a:t>
            </a: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, la condivisione di tecnologie avanzate e competenze è diventata il pilastro per la sovranità scientifica nazionale.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"/>
          <p:cNvSpPr txBox="1"/>
          <p:nvPr/>
        </p:nvSpPr>
        <p:spPr>
          <a:xfrm>
            <a:off x="904875" y="4110037"/>
            <a:ext cx="45720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Le Core Facilities (CF) sono infrastrutture essenziali per la competitività del Sistema Paese, ma richiedono un cambio di paradigma gestionale.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"/>
          <p:cNvSpPr txBox="1"/>
          <p:nvPr/>
        </p:nvSpPr>
        <p:spPr>
          <a:xfrm>
            <a:off x="6715125" y="2519362"/>
            <a:ext cx="4800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Missione del Documento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6715125" y="3005137"/>
            <a:ext cx="45720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Sottoporre agli organi istituzionali (MUR, ANVUR, CRUI) raccomandazioni operative per consolidare un </a:t>
            </a:r>
            <a:r>
              <a:rPr lang="en-US" sz="15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modello coordinato</a:t>
            </a: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che superi la frammentazione attuale.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"/>
          <p:cNvSpPr txBox="1"/>
          <p:nvPr/>
        </p:nvSpPr>
        <p:spPr>
          <a:xfrm>
            <a:off x="6715125" y="4414837"/>
            <a:ext cx="4572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Obiettivo: Interoperabilità, sostenibilità economica e riconoscimento del personale tecnico-scientifico.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Contesto Strategico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Congresso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Nazionale delle Core Facilities Italiane | Chieti, 2026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120;p2" descr="image.png">
            <a:extLst>
              <a:ext uri="{FF2B5EF4-FFF2-40B4-BE49-F238E27FC236}">
                <a16:creationId xmlns:a16="http://schemas.microsoft.com/office/drawing/2014/main" id="{3A9B63A2-DE3A-E7A4-91CB-2CF3E839B8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2;p4" descr="image.png">
            <a:extLst>
              <a:ext uri="{FF2B5EF4-FFF2-40B4-BE49-F238E27FC236}">
                <a16:creationId xmlns:a16="http://schemas.microsoft.com/office/drawing/2014/main" id="{C4FA0F69-7EC8-728B-F37A-D36B0632E93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7331" y="1417029"/>
            <a:ext cx="2812847" cy="4028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42;p4" descr="image.png">
            <a:extLst>
              <a:ext uri="{FF2B5EF4-FFF2-40B4-BE49-F238E27FC236}">
                <a16:creationId xmlns:a16="http://schemas.microsoft.com/office/drawing/2014/main" id="{4BFA4A06-A5AE-A122-0120-259D69B87D2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88285" y="1417029"/>
            <a:ext cx="2812847" cy="404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4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482" y="1417029"/>
            <a:ext cx="2812847" cy="404165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4"/>
          <p:cNvSpPr txBox="1"/>
          <p:nvPr/>
        </p:nvSpPr>
        <p:spPr>
          <a:xfrm>
            <a:off x="737494" y="2371657"/>
            <a:ext cx="3080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Ecosistema PNRR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763341" y="2620199"/>
            <a:ext cx="1877079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Centri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Nazionali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(CN),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Partenariati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Estesi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(PE) ed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Ecosistemi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dell’Innovazione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(EI). Una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nuova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rete di Core Facilities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territoriali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nate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per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supportare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filiere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strategiche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e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verticali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1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"/>
          <p:cNvSpPr txBox="1"/>
          <p:nvPr/>
        </p:nvSpPr>
        <p:spPr>
          <a:xfrm>
            <a:off x="3163447" y="2371657"/>
            <a:ext cx="3080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Human Technopole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3163447" y="2612971"/>
            <a:ext cx="2127002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Piattaforme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Nazionali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centralizzate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ad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alta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intensità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tecnologica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Risorse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strategiche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aperte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alla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comunità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scientifica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che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integrano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(senza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sostituire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) le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capacità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locali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1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870844" y="544961"/>
            <a:ext cx="11601450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Integrare, non duplicare</a:t>
            </a:r>
            <a:endParaRPr sz="28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5644256" y="271053"/>
            <a:ext cx="3548730" cy="9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La </a:t>
            </a:r>
            <a:r>
              <a:rPr lang="en-US" sz="1400" b="0" i="0" u="none" strike="noStrike" cap="none" dirty="0" err="1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sfida</a:t>
            </a:r>
            <a:r>
              <a:rPr lang="en-US" sz="1400" b="0" i="0" u="none" strike="noStrike" cap="none" dirty="0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 della governance post-PNRR: </a:t>
            </a:r>
            <a:r>
              <a:rPr lang="en-US" sz="1400" b="0" i="0" u="none" strike="noStrike" cap="none" dirty="0" err="1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favorire</a:t>
            </a:r>
            <a:r>
              <a:rPr lang="en-US" sz="1400" b="0" i="0" u="none" strike="noStrike" cap="none" dirty="0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 la </a:t>
            </a:r>
            <a:r>
              <a:rPr lang="en-US" sz="1400" b="0" i="0" u="none" strike="noStrike" cap="none" dirty="0" err="1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complementarità</a:t>
            </a:r>
            <a:r>
              <a:rPr lang="en-US" sz="1400" b="0" i="0" u="none" strike="noStrike" cap="none" dirty="0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400" b="0" i="0" u="none" strike="noStrike" cap="none" dirty="0" err="1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tra</a:t>
            </a:r>
            <a:r>
              <a:rPr lang="en-US" sz="1400" b="0" i="0" u="none" strike="noStrike" cap="none" dirty="0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 le </a:t>
            </a:r>
            <a:r>
              <a:rPr lang="en-US" sz="1400" b="0" i="0" u="none" strike="noStrike" cap="none" dirty="0" err="1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infrastrutture</a:t>
            </a:r>
            <a:r>
              <a:rPr lang="en-US" sz="1400" b="0" i="0" u="none" strike="noStrike" cap="none" dirty="0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400" b="0" i="0" u="none" strike="noStrike" cap="none" dirty="0" err="1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distribuite</a:t>
            </a:r>
            <a:r>
              <a:rPr lang="en-US" sz="1400" b="0" i="0" u="none" strike="noStrike" cap="none" dirty="0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 e </a:t>
            </a:r>
            <a:r>
              <a:rPr lang="en-US" sz="1400" b="0" i="0" u="none" strike="noStrike" cap="none" dirty="0" err="1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-US" sz="1400" b="0" i="0" u="none" strike="noStrike" cap="none" dirty="0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 poli </a:t>
            </a:r>
            <a:r>
              <a:rPr lang="en-US" sz="1400" b="0" i="0" u="none" strike="noStrike" cap="none" dirty="0" err="1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nazionali</a:t>
            </a:r>
            <a:r>
              <a:rPr lang="en-US" sz="1400" b="0" i="0" u="none" strike="noStrike" cap="none" dirty="0">
                <a:solidFill>
                  <a:srgbClr val="475569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5463281" y="115355"/>
            <a:ext cx="3837341" cy="129270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5753344" y="4019637"/>
            <a:ext cx="3080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PNIR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5734337" y="4306269"/>
            <a:ext cx="29337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Sono la spina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dorsale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tecnologica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dei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singoli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territori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, vicine ai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bisogni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reali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dei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ricercatori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locali</a:t>
            </a:r>
            <a:r>
              <a:rPr lang="en-US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endParaRPr sz="1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60;p4">
            <a:extLst>
              <a:ext uri="{FF2B5EF4-FFF2-40B4-BE49-F238E27FC236}">
                <a16:creationId xmlns:a16="http://schemas.microsoft.com/office/drawing/2014/main" id="{34883D3E-A041-6160-DEE4-133700C12B63}"/>
              </a:ext>
            </a:extLst>
          </p:cNvPr>
          <p:cNvSpPr txBox="1"/>
          <p:nvPr/>
        </p:nvSpPr>
        <p:spPr>
          <a:xfrm>
            <a:off x="5715869" y="2396209"/>
            <a:ext cx="3080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ERIC/RI-ESFRI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61;p4">
            <a:extLst>
              <a:ext uri="{FF2B5EF4-FFF2-40B4-BE49-F238E27FC236}">
                <a16:creationId xmlns:a16="http://schemas.microsoft.com/office/drawing/2014/main" id="{DFEC3C10-ECC8-CC92-DAF0-B40274D949B7}"/>
              </a:ext>
            </a:extLst>
          </p:cNvPr>
          <p:cNvSpPr txBox="1"/>
          <p:nvPr/>
        </p:nvSpPr>
        <p:spPr>
          <a:xfrm>
            <a:off x="5715869" y="2652789"/>
            <a:ext cx="29337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Rappresentano il nostro ponte con l'Europa, garantendo standard qualitativi internazionali, dati FAIR e accesso aperto.</a:t>
            </a:r>
            <a:endParaRPr sz="1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CC23658B-7268-35DE-BCD4-2E0EE8BB16A2}"/>
              </a:ext>
            </a:extLst>
          </p:cNvPr>
          <p:cNvCxnSpPr/>
          <p:nvPr/>
        </p:nvCxnSpPr>
        <p:spPr>
          <a:xfrm>
            <a:off x="7033846" y="3617378"/>
            <a:ext cx="0" cy="280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131;p2">
            <a:extLst>
              <a:ext uri="{FF2B5EF4-FFF2-40B4-BE49-F238E27FC236}">
                <a16:creationId xmlns:a16="http://schemas.microsoft.com/office/drawing/2014/main" id="{65FDF1FB-8E5A-2447-CD36-7E353B40277C}"/>
              </a:ext>
            </a:extLst>
          </p:cNvPr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132;p2">
            <a:extLst>
              <a:ext uri="{FF2B5EF4-FFF2-40B4-BE49-F238E27FC236}">
                <a16:creationId xmlns:a16="http://schemas.microsoft.com/office/drawing/2014/main" id="{962A5684-9C7F-46F0-8116-006A18C99FC5}"/>
              </a:ext>
            </a:extLst>
          </p:cNvPr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Congresso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Nazionale delle Core Facilities Italiane | Chieti, 2026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42;p4" descr="image.png">
            <a:extLst>
              <a:ext uri="{FF2B5EF4-FFF2-40B4-BE49-F238E27FC236}">
                <a16:creationId xmlns:a16="http://schemas.microsoft.com/office/drawing/2014/main" id="{DC3B723D-D35F-D5C7-CD67-405B33977B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1132" y="1417029"/>
            <a:ext cx="2812847" cy="402848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"/>
          <p:cNvSpPr txBox="1"/>
          <p:nvPr/>
        </p:nvSpPr>
        <p:spPr>
          <a:xfrm>
            <a:off x="8855080" y="2371657"/>
            <a:ext cx="3080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Network </a:t>
            </a:r>
            <a:r>
              <a:rPr lang="en-US" sz="1650" b="1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NICo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8888859" y="2647882"/>
            <a:ext cx="1949164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Il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ponte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tra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le Core Facilities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territoriali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e le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grandi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infrastrutture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Promuove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l'armonizzazione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di standard,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buone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pratiche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gestionali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e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interoperabilità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dei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1200" b="0" i="0" u="none" strike="noStrike" cap="none" dirty="0" err="1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servizi</a:t>
            </a:r>
            <a:r>
              <a:rPr lang="en-US" sz="1200" b="0" i="0" u="none" strike="noStrike" cap="none" dirty="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1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487755"/>
            <a:ext cx="11049000" cy="156567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5"/>
          <p:cNvSpPr txBox="1"/>
          <p:nvPr/>
        </p:nvSpPr>
        <p:spPr>
          <a:xfrm>
            <a:off x="866775" y="4935430"/>
            <a:ext cx="10515600" cy="670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9F1239"/>
                </a:solidFill>
                <a:latin typeface="DM Sans"/>
                <a:ea typeface="DM Sans"/>
                <a:cs typeface="DM Sans"/>
                <a:sym typeface="DM Sans"/>
              </a:rPr>
              <a:t>RISCHIO: Discontinuità delle linee di ricerca strategiche e perdita di competitività internazionale degli investimenti infrastrutturali.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571500" y="1400175"/>
            <a:ext cx="3168699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lang="en-US" sz="75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#1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571500" y="2590800"/>
            <a:ext cx="3168699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0" i="0" u="none" strike="noStrike" cap="none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Assenza di Riconoscimento Formale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"/>
          <p:cNvSpPr txBox="1"/>
          <p:nvPr/>
        </p:nvSpPr>
        <p:spPr>
          <a:xfrm>
            <a:off x="571500" y="3286125"/>
            <a:ext cx="3168699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Le CF non sono ancora pienamente integrate nei piani strategici nazionali e nei modelli di valutazione di sistema.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 txBox="1"/>
          <p:nvPr/>
        </p:nvSpPr>
        <p:spPr>
          <a:xfrm>
            <a:off x="4511724" y="1538287"/>
            <a:ext cx="3168699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lang="en-US" sz="75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#2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4511724" y="2728912"/>
            <a:ext cx="3168699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0" i="0" u="none" strike="noStrike" cap="none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Carenza di Fondi Strutturali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 txBox="1"/>
          <p:nvPr/>
        </p:nvSpPr>
        <p:spPr>
          <a:xfrm>
            <a:off x="4511724" y="3148012"/>
            <a:ext cx="3168699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Modelli di finanziamento incentrati sul singolo PI ostacolano investimenti tecnologici a lungo termine.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 txBox="1"/>
          <p:nvPr/>
        </p:nvSpPr>
        <p:spPr>
          <a:xfrm>
            <a:off x="8451949" y="1538287"/>
            <a:ext cx="3168699" cy="1190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lang="en-US" sz="7500" b="1" i="0" u="none" strike="noStrike" cap="none">
                <a:solidFill>
                  <a:srgbClr val="005088"/>
                </a:solidFill>
                <a:latin typeface="Merriweather"/>
                <a:ea typeface="Merriweather"/>
                <a:cs typeface="Merriweather"/>
                <a:sym typeface="Merriweather"/>
              </a:rPr>
              <a:t>#3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8451949" y="2728912"/>
            <a:ext cx="3168699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0" i="0" u="none" strike="noStrike" cap="none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Inquadramento Professionale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5"/>
          <p:cNvSpPr txBox="1"/>
          <p:nvPr/>
        </p:nvSpPr>
        <p:spPr>
          <a:xfrm>
            <a:off x="8451949" y="3148012"/>
            <a:ext cx="3168699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Mancanza di profili dedicati e percorsi di carriera chiari per il personale altamente specializzato.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5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 txBox="1"/>
          <p:nvPr/>
        </p:nvSpPr>
        <p:spPr>
          <a:xfrm>
            <a:off x="770573" y="657578"/>
            <a:ext cx="11421427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Le Tre Barriere alla Sostenibilità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2300287"/>
            <a:ext cx="5238750" cy="308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6"/>
          <p:cNvSpPr txBox="1"/>
          <p:nvPr/>
        </p:nvSpPr>
        <p:spPr>
          <a:xfrm>
            <a:off x="571500" y="1749326"/>
            <a:ext cx="5238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DM Sans"/>
                <a:ea typeface="DM Sans"/>
                <a:cs typeface="DM Sans"/>
                <a:sym typeface="DM Sans"/>
              </a:rPr>
              <a:t>L'Europa ha già tracciato la strada attraverso iniziative di standardizzazione e supporto strutturale.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Benchmark Internazionale: Modelli di Riferimento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6"/>
          <p:cNvPicPr preferRelativeResize="0"/>
          <p:nvPr/>
        </p:nvPicPr>
        <p:blipFill rotWithShape="1">
          <a:blip r:embed="rId5">
            <a:alphaModFix/>
          </a:blip>
          <a:srcRect t="20690" b="23657"/>
          <a:stretch/>
        </p:blipFill>
        <p:spPr>
          <a:xfrm>
            <a:off x="400673" y="2741421"/>
            <a:ext cx="6362077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6"/>
          <p:cNvSpPr txBox="1"/>
          <p:nvPr/>
        </p:nvSpPr>
        <p:spPr>
          <a:xfrm>
            <a:off x="7496175" y="4921150"/>
            <a:ext cx="169545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F8FAFC"/>
                </a:solidFill>
                <a:latin typeface="DM Sans"/>
                <a:ea typeface="DM Sans"/>
                <a:cs typeface="DM Sans"/>
                <a:sym typeface="DM Sans"/>
              </a:rPr>
              <a:t>Max Planck Institute (Monaco):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6"/>
          <p:cNvSpPr txBox="1"/>
          <p:nvPr/>
        </p:nvSpPr>
        <p:spPr>
          <a:xfrm>
            <a:off x="514350" y="4852095"/>
            <a:ext cx="586740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rgbClr val="64748B"/>
                </a:solidFill>
                <a:latin typeface="DM Sans"/>
                <a:ea typeface="DM Sans"/>
                <a:cs typeface="DM Sans"/>
                <a:sym typeface="DM Sans"/>
              </a:rPr>
              <a:t>Nota: Paesi come la Francia garantiscono la sostenibilità delle CF stabilizzando il personale, mentre la Germania (tramite DFG) finanzia </a:t>
            </a:r>
            <a:r>
              <a:rPr lang="en-US" sz="1400" b="0" i="1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direttamente</a:t>
            </a:r>
            <a:r>
              <a:rPr lang="en-US" sz="1400" b="0" i="1" u="none" strike="noStrike" cap="none">
                <a:solidFill>
                  <a:srgbClr val="64748B"/>
                </a:solidFill>
                <a:latin typeface="DM Sans"/>
                <a:ea typeface="DM Sans"/>
                <a:cs typeface="DM Sans"/>
                <a:sym typeface="DM Sans"/>
              </a:rPr>
              <a:t> le tariffe d'uso all'interno dei grant di ricerca.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3259419-6BD5-D483-8DF7-9EC2646CF246}"/>
              </a:ext>
            </a:extLst>
          </p:cNvPr>
          <p:cNvSpPr txBox="1"/>
          <p:nvPr/>
        </p:nvSpPr>
        <p:spPr>
          <a:xfrm>
            <a:off x="1759974" y="3659508"/>
            <a:ext cx="191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2"/>
                </a:solidFill>
              </a:rPr>
              <a:t>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0">
          <a:extLst>
            <a:ext uri="{FF2B5EF4-FFF2-40B4-BE49-F238E27FC236}">
              <a16:creationId xmlns:a16="http://schemas.microsoft.com/office/drawing/2014/main" id="{7CFA6E92-2289-B75E-6DB1-19EF27A70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7" descr="image.png">
            <a:extLst>
              <a:ext uri="{FF2B5EF4-FFF2-40B4-BE49-F238E27FC236}">
                <a16:creationId xmlns:a16="http://schemas.microsoft.com/office/drawing/2014/main" id="{2B6A665B-B80A-EFF1-0CE2-8AD7FF3074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8575" y="2071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7">
            <a:extLst>
              <a:ext uri="{FF2B5EF4-FFF2-40B4-BE49-F238E27FC236}">
                <a16:creationId xmlns:a16="http://schemas.microsoft.com/office/drawing/2014/main" id="{96304720-0CF3-B4F6-7227-C0A39C5B2DDA}"/>
              </a:ext>
            </a:extLst>
          </p:cNvPr>
          <p:cNvSpPr txBox="1"/>
          <p:nvPr/>
        </p:nvSpPr>
        <p:spPr>
          <a:xfrm>
            <a:off x="182439" y="4939144"/>
            <a:ext cx="11171351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NICo ha creato una comunità nazionale dove prima esistevano realtà isolate</a:t>
            </a:r>
            <a:endParaRPr/>
          </a:p>
        </p:txBody>
      </p:sp>
      <p:sp>
        <p:nvSpPr>
          <p:cNvPr id="203" name="Google Shape;203;p7">
            <a:extLst>
              <a:ext uri="{FF2B5EF4-FFF2-40B4-BE49-F238E27FC236}">
                <a16:creationId xmlns:a16="http://schemas.microsoft.com/office/drawing/2014/main" id="{AFB9BE37-867B-1DE6-A623-2B3D04ECE8B7}"/>
              </a:ext>
            </a:extLst>
          </p:cNvPr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E l’Italia?: cosa è cambiato negli ultimi anni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7">
            <a:extLst>
              <a:ext uri="{FF2B5EF4-FFF2-40B4-BE49-F238E27FC236}">
                <a16:creationId xmlns:a16="http://schemas.microsoft.com/office/drawing/2014/main" id="{88F2B1F6-F89F-0287-70A6-C47FB3D4D681}"/>
              </a:ext>
            </a:extLst>
          </p:cNvPr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>
            <a:extLst>
              <a:ext uri="{FF2B5EF4-FFF2-40B4-BE49-F238E27FC236}">
                <a16:creationId xmlns:a16="http://schemas.microsoft.com/office/drawing/2014/main" id="{60E855DB-9057-A206-9EDD-17E40A7CE10B}"/>
              </a:ext>
            </a:extLst>
          </p:cNvPr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7">
            <a:extLst>
              <a:ext uri="{FF2B5EF4-FFF2-40B4-BE49-F238E27FC236}">
                <a16:creationId xmlns:a16="http://schemas.microsoft.com/office/drawing/2014/main" id="{FB771387-B610-B1D0-1A8C-BBC942AF8436}"/>
              </a:ext>
            </a:extLst>
          </p:cNvPr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7">
            <a:extLst>
              <a:ext uri="{FF2B5EF4-FFF2-40B4-BE49-F238E27FC236}">
                <a16:creationId xmlns:a16="http://schemas.microsoft.com/office/drawing/2014/main" id="{8AC111E9-8659-38BE-2084-337BC63A2CDC}"/>
              </a:ext>
            </a:extLst>
          </p:cNvPr>
          <p:cNvGrpSpPr/>
          <p:nvPr/>
        </p:nvGrpSpPr>
        <p:grpSpPr>
          <a:xfrm>
            <a:off x="241155" y="1908656"/>
            <a:ext cx="1682749" cy="2620885"/>
            <a:chOff x="0" y="-47625"/>
            <a:chExt cx="886160" cy="1038842"/>
          </a:xfrm>
        </p:grpSpPr>
        <p:sp>
          <p:nvSpPr>
            <p:cNvPr id="208" name="Google Shape;208;p7">
              <a:extLst>
                <a:ext uri="{FF2B5EF4-FFF2-40B4-BE49-F238E27FC236}">
                  <a16:creationId xmlns:a16="http://schemas.microsoft.com/office/drawing/2014/main" id="{D4BF1B43-6572-2440-9E54-2CC23FE80601}"/>
                </a:ext>
              </a:extLst>
            </p:cNvPr>
            <p:cNvSpPr/>
            <p:nvPr/>
          </p:nvSpPr>
          <p:spPr>
            <a:xfrm>
              <a:off x="0" y="0"/>
              <a:ext cx="886160" cy="991217"/>
            </a:xfrm>
            <a:custGeom>
              <a:avLst/>
              <a:gdLst/>
              <a:ahLst/>
              <a:cxnLst/>
              <a:rect l="l" t="t" r="r" b="b"/>
              <a:pathLst>
                <a:path w="886160" h="991217" extrusionOk="0">
                  <a:moveTo>
                    <a:pt x="34515" y="0"/>
                  </a:moveTo>
                  <a:lnTo>
                    <a:pt x="851645" y="0"/>
                  </a:lnTo>
                  <a:cubicBezTo>
                    <a:pt x="870707" y="0"/>
                    <a:pt x="886160" y="15453"/>
                    <a:pt x="886160" y="34515"/>
                  </a:cubicBezTo>
                  <a:lnTo>
                    <a:pt x="886160" y="956703"/>
                  </a:lnTo>
                  <a:cubicBezTo>
                    <a:pt x="886160" y="975765"/>
                    <a:pt x="870707" y="991217"/>
                    <a:pt x="851645" y="991217"/>
                  </a:cubicBezTo>
                  <a:lnTo>
                    <a:pt x="34515" y="991217"/>
                  </a:lnTo>
                  <a:cubicBezTo>
                    <a:pt x="15453" y="991217"/>
                    <a:pt x="0" y="975765"/>
                    <a:pt x="0" y="956703"/>
                  </a:cubicBezTo>
                  <a:lnTo>
                    <a:pt x="0" y="34515"/>
                  </a:lnTo>
                  <a:cubicBezTo>
                    <a:pt x="0" y="15453"/>
                    <a:pt x="15453" y="0"/>
                    <a:pt x="34515" y="0"/>
                  </a:cubicBezTo>
                  <a:close/>
                </a:path>
              </a:pathLst>
            </a:custGeom>
            <a:solidFill>
              <a:srgbClr val="04697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7">
              <a:extLst>
                <a:ext uri="{FF2B5EF4-FFF2-40B4-BE49-F238E27FC236}">
                  <a16:creationId xmlns:a16="http://schemas.microsoft.com/office/drawing/2014/main" id="{6EC1CAA9-E267-F541-064D-1690893441AC}"/>
                </a:ext>
              </a:extLst>
            </p:cNvPr>
            <p:cNvSpPr txBox="1"/>
            <p:nvPr/>
          </p:nvSpPr>
          <p:spPr>
            <a:xfrm>
              <a:off x="0" y="-47625"/>
              <a:ext cx="886160" cy="10388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" name="Google Shape;210;p7">
            <a:extLst>
              <a:ext uri="{FF2B5EF4-FFF2-40B4-BE49-F238E27FC236}">
                <a16:creationId xmlns:a16="http://schemas.microsoft.com/office/drawing/2014/main" id="{F82C5C11-A46A-3D17-FAA6-9E8958CA0D83}"/>
              </a:ext>
            </a:extLst>
          </p:cNvPr>
          <p:cNvSpPr/>
          <p:nvPr/>
        </p:nvSpPr>
        <p:spPr>
          <a:xfrm>
            <a:off x="768584" y="2105450"/>
            <a:ext cx="740665" cy="819616"/>
          </a:xfrm>
          <a:custGeom>
            <a:avLst/>
            <a:gdLst/>
            <a:ahLst/>
            <a:cxnLst/>
            <a:rect l="l" t="t" r="r" b="b"/>
            <a:pathLst>
              <a:path w="1331338" h="1331338" extrusionOk="0">
                <a:moveTo>
                  <a:pt x="0" y="0"/>
                </a:moveTo>
                <a:lnTo>
                  <a:pt x="1331338" y="0"/>
                </a:lnTo>
                <a:lnTo>
                  <a:pt x="1331338" y="1331338"/>
                </a:lnTo>
                <a:lnTo>
                  <a:pt x="0" y="133133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7">
            <a:extLst>
              <a:ext uri="{FF2B5EF4-FFF2-40B4-BE49-F238E27FC236}">
                <a16:creationId xmlns:a16="http://schemas.microsoft.com/office/drawing/2014/main" id="{A68FC8F6-AD58-6150-C755-56AF389054AA}"/>
              </a:ext>
            </a:extLst>
          </p:cNvPr>
          <p:cNvSpPr txBox="1"/>
          <p:nvPr/>
        </p:nvSpPr>
        <p:spPr>
          <a:xfrm>
            <a:off x="84617" y="3526564"/>
            <a:ext cx="1959107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WEBINAR</a:t>
            </a:r>
            <a:endParaRPr dirty="0"/>
          </a:p>
        </p:txBody>
      </p:sp>
      <p:sp>
        <p:nvSpPr>
          <p:cNvPr id="212" name="Google Shape;212;p7">
            <a:extLst>
              <a:ext uri="{FF2B5EF4-FFF2-40B4-BE49-F238E27FC236}">
                <a16:creationId xmlns:a16="http://schemas.microsoft.com/office/drawing/2014/main" id="{DBAB202C-274B-6F1A-26A1-8EAF3B58A016}"/>
              </a:ext>
            </a:extLst>
          </p:cNvPr>
          <p:cNvSpPr txBox="1"/>
          <p:nvPr/>
        </p:nvSpPr>
        <p:spPr>
          <a:xfrm>
            <a:off x="74749" y="2570887"/>
            <a:ext cx="1924259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2021</a:t>
            </a:r>
            <a:endParaRPr dirty="0"/>
          </a:p>
        </p:txBody>
      </p:sp>
      <p:sp>
        <p:nvSpPr>
          <p:cNvPr id="213" name="Google Shape;213;p7">
            <a:extLst>
              <a:ext uri="{FF2B5EF4-FFF2-40B4-BE49-F238E27FC236}">
                <a16:creationId xmlns:a16="http://schemas.microsoft.com/office/drawing/2014/main" id="{17FD1A80-A0A8-9258-5CBB-62419DB53F54}"/>
              </a:ext>
            </a:extLst>
          </p:cNvPr>
          <p:cNvSpPr txBox="1"/>
          <p:nvPr/>
        </p:nvSpPr>
        <p:spPr>
          <a:xfrm>
            <a:off x="1786394" y="2453461"/>
            <a:ext cx="1689430" cy="269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2022</a:t>
            </a:r>
            <a:endParaRPr/>
          </a:p>
        </p:txBody>
      </p:sp>
      <p:sp>
        <p:nvSpPr>
          <p:cNvPr id="214" name="Google Shape;214;p7">
            <a:extLst>
              <a:ext uri="{FF2B5EF4-FFF2-40B4-BE49-F238E27FC236}">
                <a16:creationId xmlns:a16="http://schemas.microsoft.com/office/drawing/2014/main" id="{3DC09139-E7D1-9E2C-DD16-693C26F12433}"/>
              </a:ext>
            </a:extLst>
          </p:cNvPr>
          <p:cNvSpPr txBox="1"/>
          <p:nvPr/>
        </p:nvSpPr>
        <p:spPr>
          <a:xfrm>
            <a:off x="4758278" y="3167202"/>
            <a:ext cx="1901395" cy="269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2023 </a:t>
            </a:r>
            <a:endParaRPr/>
          </a:p>
        </p:txBody>
      </p:sp>
      <p:sp>
        <p:nvSpPr>
          <p:cNvPr id="215" name="Google Shape;215;p7">
            <a:extLst>
              <a:ext uri="{FF2B5EF4-FFF2-40B4-BE49-F238E27FC236}">
                <a16:creationId xmlns:a16="http://schemas.microsoft.com/office/drawing/2014/main" id="{D2547C39-C093-C33E-865D-04E492E50A1B}"/>
              </a:ext>
            </a:extLst>
          </p:cNvPr>
          <p:cNvSpPr txBox="1"/>
          <p:nvPr/>
        </p:nvSpPr>
        <p:spPr>
          <a:xfrm>
            <a:off x="7036181" y="3529234"/>
            <a:ext cx="2047890" cy="541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COLLABORATION AGREEMENT BBMRI.IT</a:t>
            </a:r>
            <a:endParaRPr dirty="0"/>
          </a:p>
        </p:txBody>
      </p:sp>
      <p:sp>
        <p:nvSpPr>
          <p:cNvPr id="216" name="Google Shape;216;p7">
            <a:extLst>
              <a:ext uri="{FF2B5EF4-FFF2-40B4-BE49-F238E27FC236}">
                <a16:creationId xmlns:a16="http://schemas.microsoft.com/office/drawing/2014/main" id="{B40F18A2-9B82-4E3C-4FA8-583B790F7E7B}"/>
              </a:ext>
            </a:extLst>
          </p:cNvPr>
          <p:cNvSpPr txBox="1"/>
          <p:nvPr/>
        </p:nvSpPr>
        <p:spPr>
          <a:xfrm>
            <a:off x="7338765" y="3167202"/>
            <a:ext cx="1689430" cy="269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2024</a:t>
            </a:r>
            <a:endParaRPr/>
          </a:p>
        </p:txBody>
      </p:sp>
      <p:grpSp>
        <p:nvGrpSpPr>
          <p:cNvPr id="217" name="Google Shape;217;p7">
            <a:extLst>
              <a:ext uri="{FF2B5EF4-FFF2-40B4-BE49-F238E27FC236}">
                <a16:creationId xmlns:a16="http://schemas.microsoft.com/office/drawing/2014/main" id="{579DE882-D56F-78C5-302E-E2E9B46D4104}"/>
              </a:ext>
            </a:extLst>
          </p:cNvPr>
          <p:cNvGrpSpPr/>
          <p:nvPr/>
        </p:nvGrpSpPr>
        <p:grpSpPr>
          <a:xfrm>
            <a:off x="10062701" y="1995519"/>
            <a:ext cx="2019600" cy="2312892"/>
            <a:chOff x="112212" y="1175052"/>
            <a:chExt cx="8665620" cy="8985196"/>
          </a:xfrm>
        </p:grpSpPr>
        <p:sp>
          <p:nvSpPr>
            <p:cNvPr id="218" name="Google Shape;218;p7">
              <a:extLst>
                <a:ext uri="{FF2B5EF4-FFF2-40B4-BE49-F238E27FC236}">
                  <a16:creationId xmlns:a16="http://schemas.microsoft.com/office/drawing/2014/main" id="{2929EC56-DE4F-5505-C162-974BB84046A6}"/>
                </a:ext>
              </a:extLst>
            </p:cNvPr>
            <p:cNvSpPr/>
            <p:nvPr/>
          </p:nvSpPr>
          <p:spPr>
            <a:xfrm>
              <a:off x="112212" y="1175052"/>
              <a:ext cx="8665620" cy="8985196"/>
            </a:xfrm>
            <a:custGeom>
              <a:avLst/>
              <a:gdLst/>
              <a:ahLst/>
              <a:cxnLst/>
              <a:rect l="l" t="t" r="r" b="b"/>
              <a:pathLst>
                <a:path w="8665620" h="8665620" extrusionOk="0">
                  <a:moveTo>
                    <a:pt x="0" y="0"/>
                  </a:moveTo>
                  <a:lnTo>
                    <a:pt x="8665620" y="0"/>
                  </a:lnTo>
                  <a:lnTo>
                    <a:pt x="8665620" y="8665620"/>
                  </a:lnTo>
                  <a:lnTo>
                    <a:pt x="0" y="86656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7">
              <a:extLst>
                <a:ext uri="{FF2B5EF4-FFF2-40B4-BE49-F238E27FC236}">
                  <a16:creationId xmlns:a16="http://schemas.microsoft.com/office/drawing/2014/main" id="{C21795A5-8834-899D-B901-0491A4407B5A}"/>
                </a:ext>
              </a:extLst>
            </p:cNvPr>
            <p:cNvSpPr/>
            <p:nvPr/>
          </p:nvSpPr>
          <p:spPr>
            <a:xfrm>
              <a:off x="4323611" y="5559966"/>
              <a:ext cx="497244" cy="497244"/>
            </a:xfrm>
            <a:custGeom>
              <a:avLst/>
              <a:gdLst/>
              <a:ahLst/>
              <a:cxnLst/>
              <a:rect l="l" t="t" r="r" b="b"/>
              <a:pathLst>
                <a:path w="497244" h="497244" extrusionOk="0">
                  <a:moveTo>
                    <a:pt x="0" y="0"/>
                  </a:moveTo>
                  <a:lnTo>
                    <a:pt x="497244" y="0"/>
                  </a:lnTo>
                  <a:lnTo>
                    <a:pt x="497244" y="497244"/>
                  </a:lnTo>
                  <a:lnTo>
                    <a:pt x="0" y="4972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7">
              <a:extLst>
                <a:ext uri="{FF2B5EF4-FFF2-40B4-BE49-F238E27FC236}">
                  <a16:creationId xmlns:a16="http://schemas.microsoft.com/office/drawing/2014/main" id="{7658664C-B1A9-56E7-A23C-F11304379A89}"/>
                </a:ext>
              </a:extLst>
            </p:cNvPr>
            <p:cNvSpPr/>
            <p:nvPr/>
          </p:nvSpPr>
          <p:spPr>
            <a:xfrm>
              <a:off x="3785614" y="3480720"/>
              <a:ext cx="537997" cy="537997"/>
            </a:xfrm>
            <a:custGeom>
              <a:avLst/>
              <a:gdLst/>
              <a:ahLst/>
              <a:cxnLst/>
              <a:rect l="l" t="t" r="r" b="b"/>
              <a:pathLst>
                <a:path w="537997" h="537997" extrusionOk="0">
                  <a:moveTo>
                    <a:pt x="0" y="0"/>
                  </a:moveTo>
                  <a:lnTo>
                    <a:pt x="537997" y="0"/>
                  </a:lnTo>
                  <a:lnTo>
                    <a:pt x="537997" y="537998"/>
                  </a:lnTo>
                  <a:lnTo>
                    <a:pt x="0" y="5379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7">
              <a:extLst>
                <a:ext uri="{FF2B5EF4-FFF2-40B4-BE49-F238E27FC236}">
                  <a16:creationId xmlns:a16="http://schemas.microsoft.com/office/drawing/2014/main" id="{C6F0B5BC-88FF-C43D-9678-047D5153BCD8}"/>
                </a:ext>
              </a:extLst>
            </p:cNvPr>
            <p:cNvSpPr/>
            <p:nvPr/>
          </p:nvSpPr>
          <p:spPr>
            <a:xfrm>
              <a:off x="5564763" y="6433162"/>
              <a:ext cx="531205" cy="531205"/>
            </a:xfrm>
            <a:custGeom>
              <a:avLst/>
              <a:gdLst/>
              <a:ahLst/>
              <a:cxnLst/>
              <a:rect l="l" t="t" r="r" b="b"/>
              <a:pathLst>
                <a:path w="531205" h="531205" extrusionOk="0">
                  <a:moveTo>
                    <a:pt x="0" y="0"/>
                  </a:moveTo>
                  <a:lnTo>
                    <a:pt x="531205" y="0"/>
                  </a:lnTo>
                  <a:lnTo>
                    <a:pt x="531205" y="531205"/>
                  </a:lnTo>
                  <a:lnTo>
                    <a:pt x="0" y="53120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7">
              <a:extLst>
                <a:ext uri="{FF2B5EF4-FFF2-40B4-BE49-F238E27FC236}">
                  <a16:creationId xmlns:a16="http://schemas.microsoft.com/office/drawing/2014/main" id="{D01C81CA-1655-C55A-8F4A-67F8D9B93045}"/>
                </a:ext>
              </a:extLst>
            </p:cNvPr>
            <p:cNvSpPr/>
            <p:nvPr/>
          </p:nvSpPr>
          <p:spPr>
            <a:xfrm>
              <a:off x="5116130" y="5098777"/>
              <a:ext cx="535837" cy="535837"/>
            </a:xfrm>
            <a:custGeom>
              <a:avLst/>
              <a:gdLst/>
              <a:ahLst/>
              <a:cxnLst/>
              <a:rect l="l" t="t" r="r" b="b"/>
              <a:pathLst>
                <a:path w="535837" h="535837" extrusionOk="0">
                  <a:moveTo>
                    <a:pt x="0" y="0"/>
                  </a:moveTo>
                  <a:lnTo>
                    <a:pt x="535837" y="0"/>
                  </a:lnTo>
                  <a:lnTo>
                    <a:pt x="535837" y="535837"/>
                  </a:lnTo>
                  <a:lnTo>
                    <a:pt x="0" y="53583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7">
              <a:extLst>
                <a:ext uri="{FF2B5EF4-FFF2-40B4-BE49-F238E27FC236}">
                  <a16:creationId xmlns:a16="http://schemas.microsoft.com/office/drawing/2014/main" id="{4AD1BFA9-AE43-21A3-65AC-52B58467373B}"/>
                </a:ext>
              </a:extLst>
            </p:cNvPr>
            <p:cNvSpPr/>
            <p:nvPr/>
          </p:nvSpPr>
          <p:spPr>
            <a:xfrm>
              <a:off x="2734478" y="2134784"/>
              <a:ext cx="510828" cy="510828"/>
            </a:xfrm>
            <a:custGeom>
              <a:avLst/>
              <a:gdLst/>
              <a:ahLst/>
              <a:cxnLst/>
              <a:rect l="l" t="t" r="r" b="b"/>
              <a:pathLst>
                <a:path w="510828" h="510828" extrusionOk="0">
                  <a:moveTo>
                    <a:pt x="0" y="0"/>
                  </a:moveTo>
                  <a:lnTo>
                    <a:pt x="510828" y="0"/>
                  </a:lnTo>
                  <a:lnTo>
                    <a:pt x="510828" y="510828"/>
                  </a:lnTo>
                  <a:lnTo>
                    <a:pt x="0" y="5108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7">
              <a:extLst>
                <a:ext uri="{FF2B5EF4-FFF2-40B4-BE49-F238E27FC236}">
                  <a16:creationId xmlns:a16="http://schemas.microsoft.com/office/drawing/2014/main" id="{271C03C2-EC8A-BC62-F088-4FBAB1DF5594}"/>
                </a:ext>
              </a:extLst>
            </p:cNvPr>
            <p:cNvSpPr/>
            <p:nvPr/>
          </p:nvSpPr>
          <p:spPr>
            <a:xfrm>
              <a:off x="2053066" y="2390198"/>
              <a:ext cx="586162" cy="586162"/>
            </a:xfrm>
            <a:custGeom>
              <a:avLst/>
              <a:gdLst/>
              <a:ahLst/>
              <a:cxnLst/>
              <a:rect l="l" t="t" r="r" b="b"/>
              <a:pathLst>
                <a:path w="586162" h="586162" extrusionOk="0">
                  <a:moveTo>
                    <a:pt x="0" y="0"/>
                  </a:moveTo>
                  <a:lnTo>
                    <a:pt x="586162" y="0"/>
                  </a:lnTo>
                  <a:lnTo>
                    <a:pt x="586162" y="586162"/>
                  </a:lnTo>
                  <a:lnTo>
                    <a:pt x="0" y="58616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7">
              <a:extLst>
                <a:ext uri="{FF2B5EF4-FFF2-40B4-BE49-F238E27FC236}">
                  <a16:creationId xmlns:a16="http://schemas.microsoft.com/office/drawing/2014/main" id="{ABD5DE6D-0648-1063-9E50-25B4401804BA}"/>
                </a:ext>
              </a:extLst>
            </p:cNvPr>
            <p:cNvSpPr/>
            <p:nvPr/>
          </p:nvSpPr>
          <p:spPr>
            <a:xfrm>
              <a:off x="2734478" y="2735681"/>
              <a:ext cx="481359" cy="481359"/>
            </a:xfrm>
            <a:custGeom>
              <a:avLst/>
              <a:gdLst/>
              <a:ahLst/>
              <a:cxnLst/>
              <a:rect l="l" t="t" r="r" b="b"/>
              <a:pathLst>
                <a:path w="481359" h="481359" extrusionOk="0">
                  <a:moveTo>
                    <a:pt x="0" y="0"/>
                  </a:moveTo>
                  <a:lnTo>
                    <a:pt x="481359" y="0"/>
                  </a:lnTo>
                  <a:lnTo>
                    <a:pt x="481359" y="481359"/>
                  </a:lnTo>
                  <a:lnTo>
                    <a:pt x="0" y="4813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7">
              <a:extLst>
                <a:ext uri="{FF2B5EF4-FFF2-40B4-BE49-F238E27FC236}">
                  <a16:creationId xmlns:a16="http://schemas.microsoft.com/office/drawing/2014/main" id="{CA2C5CDF-BDE1-9230-C464-1B30BDC3DD4A}"/>
                </a:ext>
              </a:extLst>
            </p:cNvPr>
            <p:cNvSpPr/>
            <p:nvPr/>
          </p:nvSpPr>
          <p:spPr>
            <a:xfrm>
              <a:off x="1374246" y="3119068"/>
              <a:ext cx="537997" cy="537997"/>
            </a:xfrm>
            <a:custGeom>
              <a:avLst/>
              <a:gdLst/>
              <a:ahLst/>
              <a:cxnLst/>
              <a:rect l="l" t="t" r="r" b="b"/>
              <a:pathLst>
                <a:path w="537997" h="537997" extrusionOk="0">
                  <a:moveTo>
                    <a:pt x="0" y="0"/>
                  </a:moveTo>
                  <a:lnTo>
                    <a:pt x="537997" y="0"/>
                  </a:lnTo>
                  <a:lnTo>
                    <a:pt x="537997" y="537998"/>
                  </a:lnTo>
                  <a:lnTo>
                    <a:pt x="0" y="5379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7">
              <a:extLst>
                <a:ext uri="{FF2B5EF4-FFF2-40B4-BE49-F238E27FC236}">
                  <a16:creationId xmlns:a16="http://schemas.microsoft.com/office/drawing/2014/main" id="{31FA87F9-052A-B3DC-B06A-108BEC6A2ED9}"/>
                </a:ext>
              </a:extLst>
            </p:cNvPr>
            <p:cNvSpPr/>
            <p:nvPr/>
          </p:nvSpPr>
          <p:spPr>
            <a:xfrm>
              <a:off x="3464420" y="4579508"/>
              <a:ext cx="563992" cy="563992"/>
            </a:xfrm>
            <a:custGeom>
              <a:avLst/>
              <a:gdLst/>
              <a:ahLst/>
              <a:cxnLst/>
              <a:rect l="l" t="t" r="r" b="b"/>
              <a:pathLst>
                <a:path w="563992" h="563992" extrusionOk="0">
                  <a:moveTo>
                    <a:pt x="0" y="0"/>
                  </a:moveTo>
                  <a:lnTo>
                    <a:pt x="563992" y="0"/>
                  </a:lnTo>
                  <a:lnTo>
                    <a:pt x="563992" y="563992"/>
                  </a:lnTo>
                  <a:lnTo>
                    <a:pt x="0" y="5639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7">
              <a:extLst>
                <a:ext uri="{FF2B5EF4-FFF2-40B4-BE49-F238E27FC236}">
                  <a16:creationId xmlns:a16="http://schemas.microsoft.com/office/drawing/2014/main" id="{E5CCE453-850B-2DCD-0921-975E86DACD29}"/>
                </a:ext>
              </a:extLst>
            </p:cNvPr>
            <p:cNvSpPr/>
            <p:nvPr/>
          </p:nvSpPr>
          <p:spPr>
            <a:xfrm>
              <a:off x="3587435" y="1751298"/>
              <a:ext cx="519026" cy="519026"/>
            </a:xfrm>
            <a:custGeom>
              <a:avLst/>
              <a:gdLst/>
              <a:ahLst/>
              <a:cxnLst/>
              <a:rect l="l" t="t" r="r" b="b"/>
              <a:pathLst>
                <a:path w="519026" h="519026" extrusionOk="0">
                  <a:moveTo>
                    <a:pt x="0" y="0"/>
                  </a:moveTo>
                  <a:lnTo>
                    <a:pt x="519026" y="0"/>
                  </a:lnTo>
                  <a:lnTo>
                    <a:pt x="519026" y="519026"/>
                  </a:lnTo>
                  <a:lnTo>
                    <a:pt x="0" y="5190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7">
              <a:extLst>
                <a:ext uri="{FF2B5EF4-FFF2-40B4-BE49-F238E27FC236}">
                  <a16:creationId xmlns:a16="http://schemas.microsoft.com/office/drawing/2014/main" id="{2DDF91E0-0D56-63EA-7D3E-3AEBC5DCAAF5}"/>
                </a:ext>
              </a:extLst>
            </p:cNvPr>
            <p:cNvSpPr/>
            <p:nvPr/>
          </p:nvSpPr>
          <p:spPr>
            <a:xfrm>
              <a:off x="3785614" y="2384652"/>
              <a:ext cx="485596" cy="485596"/>
            </a:xfrm>
            <a:custGeom>
              <a:avLst/>
              <a:gdLst/>
              <a:ahLst/>
              <a:cxnLst/>
              <a:rect l="l" t="t" r="r" b="b"/>
              <a:pathLst>
                <a:path w="485596" h="485596" extrusionOk="0">
                  <a:moveTo>
                    <a:pt x="0" y="0"/>
                  </a:moveTo>
                  <a:lnTo>
                    <a:pt x="485595" y="0"/>
                  </a:lnTo>
                  <a:lnTo>
                    <a:pt x="485595" y="485595"/>
                  </a:lnTo>
                  <a:lnTo>
                    <a:pt x="0" y="4855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7">
              <a:extLst>
                <a:ext uri="{FF2B5EF4-FFF2-40B4-BE49-F238E27FC236}">
                  <a16:creationId xmlns:a16="http://schemas.microsoft.com/office/drawing/2014/main" id="{E9FA8D7D-9FA5-AA16-0BE4-ABDC4ACD71F1}"/>
                </a:ext>
              </a:extLst>
            </p:cNvPr>
            <p:cNvSpPr/>
            <p:nvPr/>
          </p:nvSpPr>
          <p:spPr>
            <a:xfrm>
              <a:off x="3077896" y="3480720"/>
              <a:ext cx="542412" cy="542412"/>
            </a:xfrm>
            <a:custGeom>
              <a:avLst/>
              <a:gdLst/>
              <a:ahLst/>
              <a:cxnLst/>
              <a:rect l="l" t="t" r="r" b="b"/>
              <a:pathLst>
                <a:path w="542412" h="542412" extrusionOk="0">
                  <a:moveTo>
                    <a:pt x="0" y="0"/>
                  </a:moveTo>
                  <a:lnTo>
                    <a:pt x="542413" y="0"/>
                  </a:lnTo>
                  <a:lnTo>
                    <a:pt x="542413" y="542413"/>
                  </a:lnTo>
                  <a:lnTo>
                    <a:pt x="0" y="5424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1" name="Google Shape;231;p7">
            <a:extLst>
              <a:ext uri="{FF2B5EF4-FFF2-40B4-BE49-F238E27FC236}">
                <a16:creationId xmlns:a16="http://schemas.microsoft.com/office/drawing/2014/main" id="{229119C1-99BB-594B-87D0-6B3F73C397E9}"/>
              </a:ext>
            </a:extLst>
          </p:cNvPr>
          <p:cNvGrpSpPr/>
          <p:nvPr/>
        </p:nvGrpSpPr>
        <p:grpSpPr>
          <a:xfrm>
            <a:off x="1661680" y="1081098"/>
            <a:ext cx="2260540" cy="3442583"/>
            <a:chOff x="0" y="-47625"/>
            <a:chExt cx="1190433" cy="1364539"/>
          </a:xfrm>
        </p:grpSpPr>
        <p:sp>
          <p:nvSpPr>
            <p:cNvPr id="232" name="Google Shape;232;p7">
              <a:extLst>
                <a:ext uri="{FF2B5EF4-FFF2-40B4-BE49-F238E27FC236}">
                  <a16:creationId xmlns:a16="http://schemas.microsoft.com/office/drawing/2014/main" id="{2AA68D61-E7FF-2CA9-FDA3-E617D4812F0C}"/>
                </a:ext>
              </a:extLst>
            </p:cNvPr>
            <p:cNvSpPr/>
            <p:nvPr/>
          </p:nvSpPr>
          <p:spPr>
            <a:xfrm>
              <a:off x="304273" y="325697"/>
              <a:ext cx="886160" cy="991217"/>
            </a:xfrm>
            <a:custGeom>
              <a:avLst/>
              <a:gdLst/>
              <a:ahLst/>
              <a:cxnLst/>
              <a:rect l="l" t="t" r="r" b="b"/>
              <a:pathLst>
                <a:path w="886160" h="991217" extrusionOk="0">
                  <a:moveTo>
                    <a:pt x="34515" y="0"/>
                  </a:moveTo>
                  <a:lnTo>
                    <a:pt x="851645" y="0"/>
                  </a:lnTo>
                  <a:cubicBezTo>
                    <a:pt x="870707" y="0"/>
                    <a:pt x="886160" y="15453"/>
                    <a:pt x="886160" y="34515"/>
                  </a:cubicBezTo>
                  <a:lnTo>
                    <a:pt x="886160" y="956703"/>
                  </a:lnTo>
                  <a:cubicBezTo>
                    <a:pt x="886160" y="975765"/>
                    <a:pt x="870707" y="991217"/>
                    <a:pt x="851645" y="991217"/>
                  </a:cubicBezTo>
                  <a:lnTo>
                    <a:pt x="34515" y="991217"/>
                  </a:lnTo>
                  <a:cubicBezTo>
                    <a:pt x="15453" y="991217"/>
                    <a:pt x="0" y="975765"/>
                    <a:pt x="0" y="956703"/>
                  </a:cubicBezTo>
                  <a:lnTo>
                    <a:pt x="0" y="34515"/>
                  </a:lnTo>
                  <a:cubicBezTo>
                    <a:pt x="0" y="15453"/>
                    <a:pt x="15453" y="0"/>
                    <a:pt x="34515" y="0"/>
                  </a:cubicBezTo>
                  <a:close/>
                </a:path>
              </a:pathLst>
            </a:custGeom>
            <a:solidFill>
              <a:srgbClr val="04697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7">
              <a:extLst>
                <a:ext uri="{FF2B5EF4-FFF2-40B4-BE49-F238E27FC236}">
                  <a16:creationId xmlns:a16="http://schemas.microsoft.com/office/drawing/2014/main" id="{B7B4726D-C98D-A9DE-2EB8-23C296BF85B9}"/>
                </a:ext>
              </a:extLst>
            </p:cNvPr>
            <p:cNvSpPr txBox="1"/>
            <p:nvPr/>
          </p:nvSpPr>
          <p:spPr>
            <a:xfrm>
              <a:off x="0" y="-47625"/>
              <a:ext cx="886160" cy="10388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" name="Google Shape;234;p7">
            <a:extLst>
              <a:ext uri="{FF2B5EF4-FFF2-40B4-BE49-F238E27FC236}">
                <a16:creationId xmlns:a16="http://schemas.microsoft.com/office/drawing/2014/main" id="{8DA14163-D612-3AEA-9BC9-70A5953BF064}"/>
              </a:ext>
            </a:extLst>
          </p:cNvPr>
          <p:cNvSpPr txBox="1"/>
          <p:nvPr/>
        </p:nvSpPr>
        <p:spPr>
          <a:xfrm>
            <a:off x="2110558" y="3066336"/>
            <a:ext cx="1959107" cy="1028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PROTOCOLLO DI INTESA 11 ISTITUZIONI</a:t>
            </a:r>
            <a:endParaRPr dirty="0"/>
          </a:p>
        </p:txBody>
      </p:sp>
      <p:sp>
        <p:nvSpPr>
          <p:cNvPr id="235" name="Google Shape;235;p7">
            <a:extLst>
              <a:ext uri="{FF2B5EF4-FFF2-40B4-BE49-F238E27FC236}">
                <a16:creationId xmlns:a16="http://schemas.microsoft.com/office/drawing/2014/main" id="{2ED76865-3265-3589-E55D-EDA7A3FD02FE}"/>
              </a:ext>
            </a:extLst>
          </p:cNvPr>
          <p:cNvSpPr txBox="1"/>
          <p:nvPr/>
        </p:nvSpPr>
        <p:spPr>
          <a:xfrm>
            <a:off x="2051004" y="2568075"/>
            <a:ext cx="1924259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2022</a:t>
            </a:r>
            <a:endParaRPr dirty="0"/>
          </a:p>
        </p:txBody>
      </p:sp>
      <p:sp>
        <p:nvSpPr>
          <p:cNvPr id="236" name="Google Shape;236;p7">
            <a:extLst>
              <a:ext uri="{FF2B5EF4-FFF2-40B4-BE49-F238E27FC236}">
                <a16:creationId xmlns:a16="http://schemas.microsoft.com/office/drawing/2014/main" id="{719E3F71-E797-80BD-2C53-7CAF8CE5EB42}"/>
              </a:ext>
            </a:extLst>
          </p:cNvPr>
          <p:cNvSpPr/>
          <p:nvPr/>
        </p:nvSpPr>
        <p:spPr>
          <a:xfrm>
            <a:off x="2650737" y="2082670"/>
            <a:ext cx="836610" cy="954623"/>
          </a:xfrm>
          <a:custGeom>
            <a:avLst/>
            <a:gdLst/>
            <a:ahLst/>
            <a:cxnLst/>
            <a:rect l="l" t="t" r="r" b="b"/>
            <a:pathLst>
              <a:path w="1236098" h="1236098" extrusionOk="0">
                <a:moveTo>
                  <a:pt x="0" y="0"/>
                </a:moveTo>
                <a:lnTo>
                  <a:pt x="1236098" y="0"/>
                </a:lnTo>
                <a:lnTo>
                  <a:pt x="1236098" y="1236098"/>
                </a:lnTo>
                <a:lnTo>
                  <a:pt x="0" y="123609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7">
            <a:extLst>
              <a:ext uri="{FF2B5EF4-FFF2-40B4-BE49-F238E27FC236}">
                <a16:creationId xmlns:a16="http://schemas.microsoft.com/office/drawing/2014/main" id="{5033F448-4E21-6F37-1B17-8F28B66AADFE}"/>
              </a:ext>
            </a:extLst>
          </p:cNvPr>
          <p:cNvSpPr/>
          <p:nvPr/>
        </p:nvSpPr>
        <p:spPr>
          <a:xfrm>
            <a:off x="4226927" y="2022949"/>
            <a:ext cx="1682749" cy="2500732"/>
          </a:xfrm>
          <a:custGeom>
            <a:avLst/>
            <a:gdLst/>
            <a:ahLst/>
            <a:cxnLst/>
            <a:rect l="l" t="t" r="r" b="b"/>
            <a:pathLst>
              <a:path w="886160" h="991217" extrusionOk="0">
                <a:moveTo>
                  <a:pt x="34515" y="0"/>
                </a:moveTo>
                <a:lnTo>
                  <a:pt x="851645" y="0"/>
                </a:lnTo>
                <a:cubicBezTo>
                  <a:pt x="870707" y="0"/>
                  <a:pt x="886160" y="15453"/>
                  <a:pt x="886160" y="34515"/>
                </a:cubicBezTo>
                <a:lnTo>
                  <a:pt x="886160" y="956703"/>
                </a:lnTo>
                <a:cubicBezTo>
                  <a:pt x="886160" y="975765"/>
                  <a:pt x="870707" y="991217"/>
                  <a:pt x="851645" y="991217"/>
                </a:cubicBezTo>
                <a:lnTo>
                  <a:pt x="34515" y="991217"/>
                </a:lnTo>
                <a:cubicBezTo>
                  <a:pt x="15453" y="991217"/>
                  <a:pt x="0" y="975765"/>
                  <a:pt x="0" y="956703"/>
                </a:cubicBezTo>
                <a:lnTo>
                  <a:pt x="0" y="34515"/>
                </a:lnTo>
                <a:cubicBezTo>
                  <a:pt x="0" y="15453"/>
                  <a:pt x="15453" y="0"/>
                  <a:pt x="34515" y="0"/>
                </a:cubicBezTo>
                <a:close/>
              </a:path>
            </a:pathLst>
          </a:custGeom>
          <a:solidFill>
            <a:srgbClr val="04697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">
            <a:extLst>
              <a:ext uri="{FF2B5EF4-FFF2-40B4-BE49-F238E27FC236}">
                <a16:creationId xmlns:a16="http://schemas.microsoft.com/office/drawing/2014/main" id="{DD0248A8-E1B3-4C5B-2556-E76462134D6A}"/>
              </a:ext>
            </a:extLst>
          </p:cNvPr>
          <p:cNvSpPr/>
          <p:nvPr/>
        </p:nvSpPr>
        <p:spPr>
          <a:xfrm>
            <a:off x="4691085" y="2064144"/>
            <a:ext cx="745426" cy="831567"/>
          </a:xfrm>
          <a:custGeom>
            <a:avLst/>
            <a:gdLst/>
            <a:ahLst/>
            <a:cxnLst/>
            <a:rect l="l" t="t" r="r" b="b"/>
            <a:pathLst>
              <a:path w="1375777" h="1351701" extrusionOk="0">
                <a:moveTo>
                  <a:pt x="0" y="0"/>
                </a:moveTo>
                <a:lnTo>
                  <a:pt x="1375778" y="0"/>
                </a:lnTo>
                <a:lnTo>
                  <a:pt x="1375778" y="1351701"/>
                </a:lnTo>
                <a:lnTo>
                  <a:pt x="0" y="135170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7">
            <a:extLst>
              <a:ext uri="{FF2B5EF4-FFF2-40B4-BE49-F238E27FC236}">
                <a16:creationId xmlns:a16="http://schemas.microsoft.com/office/drawing/2014/main" id="{C502EB9D-D287-4D77-14B0-BA34B22D6FD1}"/>
              </a:ext>
            </a:extLst>
          </p:cNvPr>
          <p:cNvSpPr txBox="1"/>
          <p:nvPr/>
        </p:nvSpPr>
        <p:spPr>
          <a:xfrm>
            <a:off x="4360087" y="2987611"/>
            <a:ext cx="1427888" cy="1028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PRIMO CONGRESSO NAZIONALE</a:t>
            </a:r>
            <a:endParaRPr dirty="0"/>
          </a:p>
        </p:txBody>
      </p:sp>
      <p:sp>
        <p:nvSpPr>
          <p:cNvPr id="240" name="Google Shape;240;p7">
            <a:extLst>
              <a:ext uri="{FF2B5EF4-FFF2-40B4-BE49-F238E27FC236}">
                <a16:creationId xmlns:a16="http://schemas.microsoft.com/office/drawing/2014/main" id="{C8104F33-9EA7-EC80-791F-3EB62AE49823}"/>
              </a:ext>
            </a:extLst>
          </p:cNvPr>
          <p:cNvSpPr txBox="1"/>
          <p:nvPr/>
        </p:nvSpPr>
        <p:spPr>
          <a:xfrm>
            <a:off x="4057946" y="2595984"/>
            <a:ext cx="1924259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2023</a:t>
            </a:r>
            <a:endParaRPr dirty="0"/>
          </a:p>
        </p:txBody>
      </p:sp>
      <p:sp>
        <p:nvSpPr>
          <p:cNvPr id="241" name="Google Shape;241;p7">
            <a:extLst>
              <a:ext uri="{FF2B5EF4-FFF2-40B4-BE49-F238E27FC236}">
                <a16:creationId xmlns:a16="http://schemas.microsoft.com/office/drawing/2014/main" id="{A86608FE-FE0C-A96B-7EFA-7E7C5DF21A12}"/>
              </a:ext>
            </a:extLst>
          </p:cNvPr>
          <p:cNvSpPr/>
          <p:nvPr/>
        </p:nvSpPr>
        <p:spPr>
          <a:xfrm>
            <a:off x="6163441" y="2022949"/>
            <a:ext cx="1682749" cy="2500732"/>
          </a:xfrm>
          <a:custGeom>
            <a:avLst/>
            <a:gdLst/>
            <a:ahLst/>
            <a:cxnLst/>
            <a:rect l="l" t="t" r="r" b="b"/>
            <a:pathLst>
              <a:path w="886160" h="991217" extrusionOk="0">
                <a:moveTo>
                  <a:pt x="34515" y="0"/>
                </a:moveTo>
                <a:lnTo>
                  <a:pt x="851645" y="0"/>
                </a:lnTo>
                <a:cubicBezTo>
                  <a:pt x="870707" y="0"/>
                  <a:pt x="886160" y="15453"/>
                  <a:pt x="886160" y="34515"/>
                </a:cubicBezTo>
                <a:lnTo>
                  <a:pt x="886160" y="956703"/>
                </a:lnTo>
                <a:cubicBezTo>
                  <a:pt x="886160" y="975765"/>
                  <a:pt x="870707" y="991217"/>
                  <a:pt x="851645" y="991217"/>
                </a:cubicBezTo>
                <a:lnTo>
                  <a:pt x="34515" y="991217"/>
                </a:lnTo>
                <a:cubicBezTo>
                  <a:pt x="15453" y="991217"/>
                  <a:pt x="0" y="975765"/>
                  <a:pt x="0" y="956703"/>
                </a:cubicBezTo>
                <a:lnTo>
                  <a:pt x="0" y="34515"/>
                </a:lnTo>
                <a:cubicBezTo>
                  <a:pt x="0" y="15453"/>
                  <a:pt x="15453" y="0"/>
                  <a:pt x="34515" y="0"/>
                </a:cubicBezTo>
                <a:close/>
              </a:path>
            </a:pathLst>
          </a:custGeom>
          <a:solidFill>
            <a:srgbClr val="04697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7">
            <a:extLst>
              <a:ext uri="{FF2B5EF4-FFF2-40B4-BE49-F238E27FC236}">
                <a16:creationId xmlns:a16="http://schemas.microsoft.com/office/drawing/2014/main" id="{B275B2A5-CDF1-2655-0043-85DDF2BFD4AE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66240" y="2126843"/>
            <a:ext cx="1198714" cy="58797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7">
            <a:extLst>
              <a:ext uri="{FF2B5EF4-FFF2-40B4-BE49-F238E27FC236}">
                <a16:creationId xmlns:a16="http://schemas.microsoft.com/office/drawing/2014/main" id="{A9F5F0A6-B4FF-36BC-8980-BD884933A47B}"/>
              </a:ext>
            </a:extLst>
          </p:cNvPr>
          <p:cNvSpPr txBox="1"/>
          <p:nvPr/>
        </p:nvSpPr>
        <p:spPr>
          <a:xfrm>
            <a:off x="6115961" y="3417872"/>
            <a:ext cx="1788789" cy="669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COLLABORAZIONE BBMRI</a:t>
            </a:r>
            <a:endParaRPr dirty="0"/>
          </a:p>
        </p:txBody>
      </p:sp>
      <p:sp>
        <p:nvSpPr>
          <p:cNvPr id="244" name="Google Shape;244;p7">
            <a:extLst>
              <a:ext uri="{FF2B5EF4-FFF2-40B4-BE49-F238E27FC236}">
                <a16:creationId xmlns:a16="http://schemas.microsoft.com/office/drawing/2014/main" id="{36AEFAA8-D91B-239F-B081-0FF4F7F39E57}"/>
              </a:ext>
            </a:extLst>
          </p:cNvPr>
          <p:cNvSpPr txBox="1"/>
          <p:nvPr/>
        </p:nvSpPr>
        <p:spPr>
          <a:xfrm>
            <a:off x="6034201" y="2634241"/>
            <a:ext cx="1924259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2024</a:t>
            </a:r>
            <a:endParaRPr dirty="0"/>
          </a:p>
        </p:txBody>
      </p:sp>
      <p:sp>
        <p:nvSpPr>
          <p:cNvPr id="245" name="Google Shape;245;p7">
            <a:extLst>
              <a:ext uri="{FF2B5EF4-FFF2-40B4-BE49-F238E27FC236}">
                <a16:creationId xmlns:a16="http://schemas.microsoft.com/office/drawing/2014/main" id="{DC49411F-1F83-FA17-681E-BDA3E890EB10}"/>
              </a:ext>
            </a:extLst>
          </p:cNvPr>
          <p:cNvSpPr/>
          <p:nvPr/>
        </p:nvSpPr>
        <p:spPr>
          <a:xfrm>
            <a:off x="8131338" y="2003208"/>
            <a:ext cx="1682749" cy="2500732"/>
          </a:xfrm>
          <a:custGeom>
            <a:avLst/>
            <a:gdLst/>
            <a:ahLst/>
            <a:cxnLst/>
            <a:rect l="l" t="t" r="r" b="b"/>
            <a:pathLst>
              <a:path w="886160" h="991217" extrusionOk="0">
                <a:moveTo>
                  <a:pt x="34515" y="0"/>
                </a:moveTo>
                <a:lnTo>
                  <a:pt x="851645" y="0"/>
                </a:lnTo>
                <a:cubicBezTo>
                  <a:pt x="870707" y="0"/>
                  <a:pt x="886160" y="15453"/>
                  <a:pt x="886160" y="34515"/>
                </a:cubicBezTo>
                <a:lnTo>
                  <a:pt x="886160" y="956703"/>
                </a:lnTo>
                <a:cubicBezTo>
                  <a:pt x="886160" y="975765"/>
                  <a:pt x="870707" y="991217"/>
                  <a:pt x="851645" y="991217"/>
                </a:cubicBezTo>
                <a:lnTo>
                  <a:pt x="34515" y="991217"/>
                </a:lnTo>
                <a:cubicBezTo>
                  <a:pt x="15453" y="991217"/>
                  <a:pt x="0" y="975765"/>
                  <a:pt x="0" y="956703"/>
                </a:cubicBezTo>
                <a:lnTo>
                  <a:pt x="0" y="34515"/>
                </a:lnTo>
                <a:cubicBezTo>
                  <a:pt x="0" y="15453"/>
                  <a:pt x="15453" y="0"/>
                  <a:pt x="34515" y="0"/>
                </a:cubicBezTo>
                <a:close/>
              </a:path>
            </a:pathLst>
          </a:custGeom>
          <a:solidFill>
            <a:srgbClr val="04697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7">
            <a:extLst>
              <a:ext uri="{FF2B5EF4-FFF2-40B4-BE49-F238E27FC236}">
                <a16:creationId xmlns:a16="http://schemas.microsoft.com/office/drawing/2014/main" id="{E14C2F1F-B2A8-9EE2-0735-BCB50ABC5839}"/>
              </a:ext>
            </a:extLst>
          </p:cNvPr>
          <p:cNvSpPr txBox="1"/>
          <p:nvPr/>
        </p:nvSpPr>
        <p:spPr>
          <a:xfrm>
            <a:off x="8279399" y="3159676"/>
            <a:ext cx="1427888" cy="1028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SECONDO CONGRESSO NAZIONALE</a:t>
            </a:r>
            <a:endParaRPr dirty="0"/>
          </a:p>
        </p:txBody>
      </p:sp>
      <p:sp>
        <p:nvSpPr>
          <p:cNvPr id="248" name="Google Shape;248;p7">
            <a:extLst>
              <a:ext uri="{FF2B5EF4-FFF2-40B4-BE49-F238E27FC236}">
                <a16:creationId xmlns:a16="http://schemas.microsoft.com/office/drawing/2014/main" id="{E0F08D7D-60F4-0C56-0566-354764AB8936}"/>
              </a:ext>
            </a:extLst>
          </p:cNvPr>
          <p:cNvSpPr txBox="1"/>
          <p:nvPr/>
        </p:nvSpPr>
        <p:spPr>
          <a:xfrm>
            <a:off x="7942813" y="2675705"/>
            <a:ext cx="1924259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2025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3797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857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7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Immagine 215">
            <a:extLst>
              <a:ext uri="{FF2B5EF4-FFF2-40B4-BE49-F238E27FC236}">
                <a16:creationId xmlns:a16="http://schemas.microsoft.com/office/drawing/2014/main" id="{7D08E147-C7D8-9083-DE84-FA1DA5C1B7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813" t="19247" r="6728" b="26955"/>
          <a:stretch>
            <a:fillRect/>
          </a:stretch>
        </p:blipFill>
        <p:spPr>
          <a:xfrm>
            <a:off x="1051505" y="470971"/>
            <a:ext cx="10883017" cy="54062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348" y="4761583"/>
            <a:ext cx="11049000" cy="937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75" y="1092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8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Perchè serve una strategia nazionale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8"/>
          <p:cNvSpPr txBox="1"/>
          <p:nvPr/>
        </p:nvSpPr>
        <p:spPr>
          <a:xfrm>
            <a:off x="628650" y="1579755"/>
            <a:ext cx="4282984" cy="3545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OGGI: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• Modelli gestionali diversi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• Accesso non armonizzato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• KPI assenti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• Finanziamenti frammentati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0" name="Google Shape;260;p8"/>
          <p:cNvSpPr txBox="1"/>
          <p:nvPr/>
        </p:nvSpPr>
        <p:spPr>
          <a:xfrm>
            <a:off x="6512730" y="1550697"/>
            <a:ext cx="4282984" cy="3545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DOMANI: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• Rete interoperabile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• Governance condivisa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• Indicatori comuni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• Sostenibilità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1" name="Google Shape;261;p8"/>
          <p:cNvSpPr txBox="1"/>
          <p:nvPr/>
        </p:nvSpPr>
        <p:spPr>
          <a:xfrm>
            <a:off x="467348" y="4761583"/>
            <a:ext cx="10668000" cy="89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0025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15803D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Il network NICo si propone come interlocutore tecnico ideale e piattaforma nazionale per l'armonizzazione di queste procedure.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9788" y="4896204"/>
            <a:ext cx="275423" cy="334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8575" y="2071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9"/>
          <p:cNvSpPr txBox="1"/>
          <p:nvPr/>
        </p:nvSpPr>
        <p:spPr>
          <a:xfrm>
            <a:off x="762000" y="571500"/>
            <a:ext cx="11401425" cy="6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Cosa proponiamo: un modello nazionale coordinato</a:t>
            </a:r>
            <a:endParaRPr sz="2850" b="1" i="0" u="none" strike="noStrike" cap="none">
              <a:solidFill>
                <a:srgbClr val="002D62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9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9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9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9"/>
          <p:cNvSpPr txBox="1"/>
          <p:nvPr/>
        </p:nvSpPr>
        <p:spPr>
          <a:xfrm>
            <a:off x="399141" y="1591410"/>
            <a:ext cx="11401425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L'esperienza del network NICo (2020-2025) come base per una governance integrata tra MUR, Università, IRCCS ed Enti di Ricerca.</a:t>
            </a:r>
            <a:endParaRPr sz="2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9"/>
          <p:cNvSpPr txBox="1"/>
          <p:nvPr/>
        </p:nvSpPr>
        <p:spPr>
          <a:xfrm>
            <a:off x="703940" y="3660808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Cosa abbiamo già sperimentato in NICo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9"/>
          <p:cNvSpPr/>
          <p:nvPr/>
        </p:nvSpPr>
        <p:spPr>
          <a:xfrm>
            <a:off x="513440" y="3649888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5" name="Google Shape;275;p9"/>
          <p:cNvCxnSpPr/>
          <p:nvPr/>
        </p:nvCxnSpPr>
        <p:spPr>
          <a:xfrm flipH="1">
            <a:off x="5034573" y="4108483"/>
            <a:ext cx="1554600" cy="828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76" name="Google Shape;276;p9"/>
          <p:cNvCxnSpPr/>
          <p:nvPr/>
        </p:nvCxnSpPr>
        <p:spPr>
          <a:xfrm flipH="1">
            <a:off x="6283146" y="4149645"/>
            <a:ext cx="330926" cy="722809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77" name="Google Shape;277;p9"/>
          <p:cNvCxnSpPr/>
          <p:nvPr/>
        </p:nvCxnSpPr>
        <p:spPr>
          <a:xfrm>
            <a:off x="7041646" y="4137778"/>
            <a:ext cx="969240" cy="728407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78" name="Google Shape;278;p9"/>
          <p:cNvCxnSpPr/>
          <p:nvPr/>
        </p:nvCxnSpPr>
        <p:spPr>
          <a:xfrm>
            <a:off x="7390023" y="4097563"/>
            <a:ext cx="1878797" cy="45969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79" name="Google Shape;279;p9"/>
          <p:cNvSpPr txBox="1"/>
          <p:nvPr/>
        </p:nvSpPr>
        <p:spPr>
          <a:xfrm>
            <a:off x="3366453" y="4936762"/>
            <a:ext cx="2967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Governance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0" name="Google Shape;280;p9"/>
          <p:cNvSpPr txBox="1"/>
          <p:nvPr/>
        </p:nvSpPr>
        <p:spPr>
          <a:xfrm>
            <a:off x="5307332" y="4868583"/>
            <a:ext cx="2141709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Open Science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7871423" y="4863643"/>
            <a:ext cx="623233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KPI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2" name="Google Shape;282;p9"/>
          <p:cNvSpPr txBox="1"/>
          <p:nvPr/>
        </p:nvSpPr>
        <p:spPr>
          <a:xfrm>
            <a:off x="9500913" y="4403523"/>
            <a:ext cx="2141709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Formazione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283" name="Google Shape;283;p9"/>
          <p:cNvCxnSpPr>
            <a:stCxn id="273" idx="2"/>
          </p:cNvCxnSpPr>
          <p:nvPr/>
        </p:nvCxnSpPr>
        <p:spPr>
          <a:xfrm flipH="1">
            <a:off x="2586253" y="4108483"/>
            <a:ext cx="3818400" cy="602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84" name="Google Shape;284;p9"/>
          <p:cNvSpPr txBox="1"/>
          <p:nvPr/>
        </p:nvSpPr>
        <p:spPr>
          <a:xfrm>
            <a:off x="399153" y="4710937"/>
            <a:ext cx="2967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Armonizzazione</a:t>
            </a:r>
            <a:endParaRPr/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0"/>
          <p:cNvSpPr txBox="1"/>
          <p:nvPr/>
        </p:nvSpPr>
        <p:spPr>
          <a:xfrm>
            <a:off x="952500" y="1197383"/>
            <a:ext cx="10668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Riconoscimento Istituzionale:</a:t>
            </a:r>
            <a:r>
              <a:rPr lang="en-US" sz="20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Inserimento formale delle CF nei documenti programmatici come infrastrutture strategiche distribuite.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0"/>
          <p:cNvSpPr txBox="1"/>
          <p:nvPr/>
        </p:nvSpPr>
        <p:spPr>
          <a:xfrm>
            <a:off x="952500" y="2303845"/>
            <a:ext cx="10668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Modelli di Governance Armonizzati:</a:t>
            </a:r>
            <a:r>
              <a:rPr lang="en-US" sz="20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Adozione di linee guida comuni per l'accesso ai servizi, modelli tariffari trasparenti e gestione della qualità.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0"/>
          <p:cNvSpPr txBox="1"/>
          <p:nvPr/>
        </p:nvSpPr>
        <p:spPr>
          <a:xfrm>
            <a:off x="952500" y="3295435"/>
            <a:ext cx="10668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Coordinamento Stabile:</a:t>
            </a:r>
            <a:r>
              <a:rPr lang="en-US" sz="20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Creazione di un tavolo di raccordo permanente tra MUR, ANVUR, CRUI e rappresentanze NICo per la programmazione degli investimenti.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0"/>
          <p:cNvSpPr txBox="1"/>
          <p:nvPr/>
        </p:nvSpPr>
        <p:spPr>
          <a:xfrm>
            <a:off x="952500" y="4354186"/>
            <a:ext cx="10668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Complementarità con Hub Nazionali:</a:t>
            </a:r>
            <a:r>
              <a:rPr lang="en-US" sz="20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Integrazione con Human Technopole, altre CF nazionali ed Infrastrutture ESFRI per massimizzare la capillarità territoriale.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1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975" y="1442175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432" y="2437172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4393" y="3477227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1791" y="4517282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0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Raccomandazioni 1: Riconoscimento e Governance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0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0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0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1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00175"/>
            <a:ext cx="3492549" cy="49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1400175"/>
            <a:ext cx="3492549" cy="497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1400175"/>
            <a:ext cx="3492549" cy="49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1"/>
          <p:cNvSpPr txBox="1"/>
          <p:nvPr/>
        </p:nvSpPr>
        <p:spPr>
          <a:xfrm>
            <a:off x="1193796" y="1899463"/>
            <a:ext cx="29670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Sistema Nazionale KPI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1"/>
          <p:cNvSpPr txBox="1"/>
          <p:nvPr/>
        </p:nvSpPr>
        <p:spPr>
          <a:xfrm>
            <a:off x="703149" y="2259169"/>
            <a:ext cx="3313275" cy="384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Sviluppo di indicatori di performance armonizzati per::</a:t>
            </a:r>
            <a:endParaRPr/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Utilizzo effettivo strumentazioni</a:t>
            </a:r>
            <a:endParaRPr sz="14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Impatto scientifico (output generati)</a:t>
            </a:r>
            <a:endParaRPr/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Sostenibilità economica</a:t>
            </a:r>
            <a:endParaRPr sz="14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Attrazione di talenti e finanziamenti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1"/>
          <p:cNvSpPr txBox="1"/>
          <p:nvPr/>
        </p:nvSpPr>
        <p:spPr>
          <a:xfrm>
            <a:off x="5208634" y="1944149"/>
            <a:ext cx="29670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Database Nazionale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1"/>
          <p:cNvSpPr txBox="1"/>
          <p:nvPr/>
        </p:nvSpPr>
        <p:spPr>
          <a:xfrm>
            <a:off x="4635549" y="2273148"/>
            <a:ext cx="3159175" cy="295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Piattaforma interoperabile per mappare:</a:t>
            </a:r>
            <a:endParaRPr/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Tecnologie e competenze disponibili</a:t>
            </a:r>
            <a:endParaRPr sz="15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Modalità di accesso e servizi erogati</a:t>
            </a:r>
            <a:endParaRPr sz="1500" b="0" i="0" u="none" strike="noStrike" cap="none">
              <a:solidFill>
                <a:srgbClr val="00206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285750" marR="0" lvl="0" indent="-2857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Capacità operative distribuita sul territorio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1"/>
          <p:cNvSpPr txBox="1"/>
          <p:nvPr/>
        </p:nvSpPr>
        <p:spPr>
          <a:xfrm>
            <a:off x="8868665" y="1880800"/>
            <a:ext cx="296708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Standard di Qualità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1"/>
          <p:cNvSpPr txBox="1"/>
          <p:nvPr/>
        </p:nvSpPr>
        <p:spPr>
          <a:xfrm>
            <a:off x="8320184" y="2295092"/>
            <a:ext cx="3168667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Certificazione dei processi e tracciabilità dei dati secondo i principi FAIR per garantire la riproducibilità della ricerca nazionale.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p1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9092" y="1828800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83174" y="1828800"/>
            <a:ext cx="33337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43205" y="1814938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1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Strumenti Operativi: Monitoraggio e Visibilità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1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1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1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00" y="1700212"/>
            <a:ext cx="42862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2"/>
          <p:cNvSpPr txBox="1"/>
          <p:nvPr/>
        </p:nvSpPr>
        <p:spPr>
          <a:xfrm>
            <a:off x="426326" y="1958236"/>
            <a:ext cx="5238750" cy="288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Char char="•"/>
            </a:pPr>
            <a:r>
              <a:rPr lang="en-US" sz="1950" b="0" i="0" u="none" strike="noStrike" cap="none">
                <a:solidFill>
                  <a:srgbClr val="002D62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 Core Facilities sono soprattutto competenze e presìdi strategici di formazione ed innovazione.</a:t>
            </a:r>
            <a:endParaRPr/>
          </a:p>
          <a:p>
            <a:pPr marL="342900" marR="0" lvl="0" indent="-219075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endParaRPr sz="1950" b="0" i="0" u="none" strike="noStrike" cap="none">
              <a:solidFill>
                <a:srgbClr val="002D62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marL="342900" marR="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Char char="•"/>
            </a:pPr>
            <a:r>
              <a:rPr lang="en-US" sz="1950" b="0" i="0" u="none" strike="noStrike" cap="none">
                <a:solidFill>
                  <a:srgbClr val="002D62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Senza personale qualificato non esisterebbero le Core Facilities</a:t>
            </a:r>
            <a:endParaRPr/>
          </a:p>
        </p:txBody>
      </p:sp>
      <p:sp>
        <p:nvSpPr>
          <p:cNvPr id="330" name="Google Shape;330;p12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Raccomandazioni 2: il Capitale Umano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2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2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2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2"/>
          <p:cNvSpPr txBox="1"/>
          <p:nvPr/>
        </p:nvSpPr>
        <p:spPr>
          <a:xfrm>
            <a:off x="6918550" y="1107864"/>
            <a:ext cx="428625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Profili Dedicati:</a:t>
            </a:r>
            <a:r>
              <a:rPr lang="en-US" sz="20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Riconoscimento di figure professionali specifiche (Staff Scientists/Core Managers).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2"/>
          <p:cNvSpPr txBox="1"/>
          <p:nvPr/>
        </p:nvSpPr>
        <p:spPr>
          <a:xfrm>
            <a:off x="6948826" y="2754610"/>
            <a:ext cx="4225699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Percorsi di Carriera:</a:t>
            </a:r>
            <a:r>
              <a:rPr lang="en-US" sz="20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Modelli di inquadramento coerenti con il ruolo strategico svolto.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2"/>
          <p:cNvSpPr txBox="1"/>
          <p:nvPr/>
        </p:nvSpPr>
        <p:spPr>
          <a:xfrm>
            <a:off x="6979102" y="4428405"/>
            <a:ext cx="416514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Formazione Continua:</a:t>
            </a:r>
            <a:r>
              <a:rPr lang="en-US" sz="20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 Supporto strutturale all'aggiornamento delle tecnologie emergenti.</a:t>
            </a:r>
            <a:endParaRPr sz="20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7" name="Google Shape;337;p1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07772" y="1256853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96231" y="2959671"/>
            <a:ext cx="25717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1943" y="4591375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2"/>
          <p:cNvSpPr/>
          <p:nvPr/>
        </p:nvSpPr>
        <p:spPr>
          <a:xfrm>
            <a:off x="5149576" y="1558129"/>
            <a:ext cx="716674" cy="4085846"/>
          </a:xfrm>
          <a:prstGeom prst="rightBrace">
            <a:avLst>
              <a:gd name="adj1" fmla="val 171710"/>
              <a:gd name="adj2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3"/>
          <p:cNvSpPr/>
          <p:nvPr/>
        </p:nvSpPr>
        <p:spPr>
          <a:xfrm>
            <a:off x="1672530" y="1721913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05088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3"/>
          <p:cNvSpPr/>
          <p:nvPr/>
        </p:nvSpPr>
        <p:spPr>
          <a:xfrm>
            <a:off x="4545210" y="1721913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05088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7417891" y="1721913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05088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3"/>
          <p:cNvSpPr/>
          <p:nvPr/>
        </p:nvSpPr>
        <p:spPr>
          <a:xfrm>
            <a:off x="10290571" y="1721913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3"/>
          <p:cNvSpPr txBox="1"/>
          <p:nvPr/>
        </p:nvSpPr>
        <p:spPr>
          <a:xfrm>
            <a:off x="510733" y="2141013"/>
            <a:ext cx="2552193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2026-2028: Consolidamento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3"/>
          <p:cNvSpPr txBox="1"/>
          <p:nvPr/>
        </p:nvSpPr>
        <p:spPr>
          <a:xfrm>
            <a:off x="571500" y="2769663"/>
            <a:ext cx="2430660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Formalizzazione del network NICo e definizione linee guida MUR per l'accesso e i KPI.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3"/>
          <p:cNvSpPr txBox="1"/>
          <p:nvPr/>
        </p:nvSpPr>
        <p:spPr>
          <a:xfrm>
            <a:off x="3383413" y="2141013"/>
            <a:ext cx="2552193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2028-2030: Interoperabilità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3"/>
          <p:cNvSpPr txBox="1"/>
          <p:nvPr/>
        </p:nvSpPr>
        <p:spPr>
          <a:xfrm>
            <a:off x="3444180" y="2769663"/>
            <a:ext cx="2430660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Lancio del Database Nazionale e integrazione nei processi di valutazione ANVUR.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3"/>
          <p:cNvSpPr txBox="1"/>
          <p:nvPr/>
        </p:nvSpPr>
        <p:spPr>
          <a:xfrm>
            <a:off x="6256094" y="2141013"/>
            <a:ext cx="255219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2030-2032: Ecosistema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3"/>
          <p:cNvSpPr txBox="1"/>
          <p:nvPr/>
        </p:nvSpPr>
        <p:spPr>
          <a:xfrm>
            <a:off x="6316860" y="2844524"/>
            <a:ext cx="2430660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Pieno riconoscimento dei costi dei servizi e inquadramenti professionali dedicati.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3"/>
          <p:cNvSpPr txBox="1"/>
          <p:nvPr/>
        </p:nvSpPr>
        <p:spPr>
          <a:xfrm>
            <a:off x="9128774" y="2141013"/>
            <a:ext cx="255219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02060"/>
                </a:solidFill>
                <a:latin typeface="Merriweather"/>
                <a:ea typeface="Merriweather"/>
                <a:cs typeface="Merriweather"/>
                <a:sym typeface="Merriweather"/>
              </a:rPr>
              <a:t>Oltre: Leadership EU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3"/>
          <p:cNvSpPr txBox="1"/>
          <p:nvPr/>
        </p:nvSpPr>
        <p:spPr>
          <a:xfrm>
            <a:off x="9189840" y="2818167"/>
            <a:ext cx="243066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Posizionamento del modello italiano come benchmark di qualità per le infrastrutture europee.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3"/>
          <p:cNvSpPr/>
          <p:nvPr/>
        </p:nvSpPr>
        <p:spPr>
          <a:xfrm>
            <a:off x="571500" y="2671436"/>
            <a:ext cx="11049000" cy="381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3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Roadmap 2026 - 2032: Dall'Integrazione all'Ecosistema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3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3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3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68" name="Google Shape;368;p14"/>
          <p:cNvGraphicFramePr/>
          <p:nvPr>
            <p:extLst>
              <p:ext uri="{D42A27DB-BD31-4B8C-83A1-F6EECF244321}">
                <p14:modId xmlns:p14="http://schemas.microsoft.com/office/powerpoint/2010/main" val="915319717"/>
              </p:ext>
            </p:extLst>
          </p:nvPr>
        </p:nvGraphicFramePr>
        <p:xfrm>
          <a:off x="434340" y="1237120"/>
          <a:ext cx="11049000" cy="4210000"/>
        </p:xfrm>
        <a:graphic>
          <a:graphicData uri="http://schemas.openxmlformats.org/drawingml/2006/table">
            <a:tbl>
              <a:tblPr firstRow="1" bandRow="1">
                <a:noFill/>
                <a:tableStyleId>{E43F89EE-6748-4E42-B049-01B7AD506D3E}</a:tableStyleId>
              </a:tblPr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Ambito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D6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Azione Raccomandata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D6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Stakeholder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Finanziamento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Riconoscimento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esplicito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dei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costi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dei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servizi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CF (note di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debito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interne)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tra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le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spese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ammissibili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nei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progetti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ad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esempio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:"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fino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al 15-20% del budget di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progetto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allocato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a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servizi</a:t>
                      </a: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di CF certificate</a:t>
                      </a:r>
                      <a:endParaRPr sz="1400" u="none" strike="noStrike" cap="none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MUR / MEF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Valutazione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Adozione di standard di reporting e KPI armonizzati per il monitoraggio dell'impatto infrastrutturale.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ANVUR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Capitale Umano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Individuazione di percorsi professionali e contrattuali specifici per personale tecnico-scientifico CF.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MUR / ARAN / CRUI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Digitalizzazione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Supporto alla creazione del database nazionale centralizzato delle Core Facilities italiane.</a:t>
                      </a:r>
                      <a:endParaRPr sz="1400" u="none" strike="noStrike" cap="none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0" i="0" u="none" strike="noStrike" cap="none" dirty="0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MUR / </a:t>
                      </a:r>
                      <a:r>
                        <a:rPr lang="en-US" sz="1500" b="0" i="0" u="none" strike="noStrike" cap="none" dirty="0" err="1">
                          <a:solidFill>
                            <a:srgbClr val="334155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NICo</a:t>
                      </a:r>
                      <a:endParaRPr sz="1400" u="none" strike="noStrike" cap="none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9" name="Google Shape;369;p14"/>
          <p:cNvSpPr/>
          <p:nvPr/>
        </p:nvSpPr>
        <p:spPr>
          <a:xfrm>
            <a:off x="571500" y="3314700"/>
            <a:ext cx="2381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4"/>
          <p:cNvSpPr/>
          <p:nvPr/>
        </p:nvSpPr>
        <p:spPr>
          <a:xfrm>
            <a:off x="2952750" y="3314700"/>
            <a:ext cx="67627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4"/>
          <p:cNvSpPr/>
          <p:nvPr/>
        </p:nvSpPr>
        <p:spPr>
          <a:xfrm>
            <a:off x="9715500" y="3314700"/>
            <a:ext cx="1905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4"/>
          <p:cNvSpPr/>
          <p:nvPr/>
        </p:nvSpPr>
        <p:spPr>
          <a:xfrm>
            <a:off x="571500" y="4219575"/>
            <a:ext cx="2381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4"/>
          <p:cNvSpPr/>
          <p:nvPr/>
        </p:nvSpPr>
        <p:spPr>
          <a:xfrm>
            <a:off x="2952750" y="4219575"/>
            <a:ext cx="67627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4"/>
          <p:cNvSpPr/>
          <p:nvPr/>
        </p:nvSpPr>
        <p:spPr>
          <a:xfrm>
            <a:off x="9715500" y="4219575"/>
            <a:ext cx="1905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4"/>
          <p:cNvSpPr/>
          <p:nvPr/>
        </p:nvSpPr>
        <p:spPr>
          <a:xfrm>
            <a:off x="571500" y="5124450"/>
            <a:ext cx="2381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4"/>
          <p:cNvSpPr/>
          <p:nvPr/>
        </p:nvSpPr>
        <p:spPr>
          <a:xfrm>
            <a:off x="2952750" y="5124450"/>
            <a:ext cx="67627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4"/>
          <p:cNvSpPr/>
          <p:nvPr/>
        </p:nvSpPr>
        <p:spPr>
          <a:xfrm>
            <a:off x="9715500" y="5124450"/>
            <a:ext cx="1905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4"/>
          <p:cNvSpPr/>
          <p:nvPr/>
        </p:nvSpPr>
        <p:spPr>
          <a:xfrm>
            <a:off x="571500" y="6029325"/>
            <a:ext cx="23812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4"/>
          <p:cNvSpPr/>
          <p:nvPr/>
        </p:nvSpPr>
        <p:spPr>
          <a:xfrm>
            <a:off x="2952750" y="6029325"/>
            <a:ext cx="67627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4"/>
          <p:cNvSpPr/>
          <p:nvPr/>
        </p:nvSpPr>
        <p:spPr>
          <a:xfrm>
            <a:off x="9715500" y="6029325"/>
            <a:ext cx="19050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4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Policy Recommendations: Priorità Istituzionali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4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4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4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5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5"/>
          <p:cNvSpPr txBox="1"/>
          <p:nvPr/>
        </p:nvSpPr>
        <p:spPr>
          <a:xfrm>
            <a:off x="6145050" y="1508474"/>
            <a:ext cx="5238750" cy="384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Char char="•"/>
            </a:pPr>
            <a:r>
              <a:rPr lang="en-US" sz="1950" b="0" i="0" u="none" strike="noStrike" cap="none">
                <a:solidFill>
                  <a:srgbClr val="002D62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MUR: come inserire le Core Facilities nella programmazione nazionale?</a:t>
            </a:r>
            <a:endParaRPr/>
          </a:p>
          <a:p>
            <a:pPr marL="342900" marR="0" lvl="0" indent="-219075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endParaRPr sz="1950" b="0" i="0" u="none" strike="noStrike" cap="none">
              <a:solidFill>
                <a:srgbClr val="002D62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marL="342900" marR="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Char char="•"/>
            </a:pPr>
            <a:r>
              <a:rPr lang="en-US" sz="1950" b="0" i="0" u="none" strike="noStrike" cap="none">
                <a:solidFill>
                  <a:srgbClr val="002D62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CRUI/CODAU/ARAN: come riconoscere strutture e personale?</a:t>
            </a:r>
            <a:endParaRPr/>
          </a:p>
          <a:p>
            <a:pPr marL="342900" marR="0" lvl="0" indent="-219075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endParaRPr sz="1950" b="0" i="0" u="none" strike="noStrike" cap="none">
              <a:solidFill>
                <a:srgbClr val="002D62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  <a:p>
            <a:pPr marL="342900" marR="0" lvl="0" indent="-3429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Char char="•"/>
            </a:pPr>
            <a:r>
              <a:rPr lang="en-US" sz="1950" b="0" i="0" u="none" strike="noStrike" cap="none">
                <a:solidFill>
                  <a:srgbClr val="002D62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ANVUR: come valorizzarne l'impatto nella valutazione?</a:t>
            </a:r>
            <a:endParaRPr/>
          </a:p>
        </p:txBody>
      </p:sp>
      <p:sp>
        <p:nvSpPr>
          <p:cNvPr id="392" name="Google Shape;392;p15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 dirty="0" err="1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Conclusioni</a:t>
            </a:r>
            <a:r>
              <a:rPr lang="en-US" sz="2850" b="1" i="0" u="none" strike="noStrike" cap="none" dirty="0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 e </a:t>
            </a:r>
            <a:r>
              <a:rPr lang="en-US" sz="2850" b="1" i="0" u="none" strike="noStrike" cap="none" dirty="0" err="1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tre</a:t>
            </a:r>
            <a:r>
              <a:rPr lang="en-US" sz="2850" b="1" i="0" u="none" strike="noStrike" cap="none" dirty="0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2850" b="1" i="0" u="none" strike="noStrike" cap="none" dirty="0" err="1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domande</a:t>
            </a:r>
            <a:r>
              <a:rPr lang="en-US" sz="2850" b="1" i="0" u="none" strike="noStrike" cap="none" dirty="0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 ai policy makers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15"/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5"/>
          <p:cNvSpPr txBox="1"/>
          <p:nvPr/>
        </p:nvSpPr>
        <p:spPr>
          <a:xfrm>
            <a:off x="351573" y="2444115"/>
            <a:ext cx="5238750" cy="196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2D62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 Core Facilities non sono un costo di supporto alla ricerca, ma una  componente essenziale dell'infrastruttura nazionale della conoscenza.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66912" y="490333"/>
            <a:ext cx="8258175" cy="3091755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16"/>
          <p:cNvSpPr txBox="1"/>
          <p:nvPr/>
        </p:nvSpPr>
        <p:spPr>
          <a:xfrm>
            <a:off x="2380535" y="692532"/>
            <a:ext cx="7430928" cy="73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r>
              <a:rPr lang="en-US" sz="4350" b="1" i="0" u="none" strike="noStrike" cap="none" dirty="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Verso la tavola rotonda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6"/>
          <p:cNvSpPr txBox="1"/>
          <p:nvPr/>
        </p:nvSpPr>
        <p:spPr>
          <a:xfrm>
            <a:off x="2428805" y="1511101"/>
            <a:ext cx="7334388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EA5E9"/>
                </a:solidFill>
                <a:latin typeface="DM Sans"/>
                <a:ea typeface="DM Sans"/>
                <a:cs typeface="DM Sans"/>
                <a:sym typeface="DM Sans"/>
              </a:rPr>
              <a:t>Il futuro della ricerca scientifica italiana passa attraverso la capacità di far cooperare i grandi nodi centralizzati (Human Technopole) con l'infrastruttura distribuita PNRR sul territorio, superando la logica della duplicazione e valorizzando il personale specializzato</a:t>
            </a:r>
            <a:endParaRPr sz="2100" b="0" i="0" u="none" strike="noStrike" cap="none">
              <a:solidFill>
                <a:srgbClr val="0EA5E9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0" i="0" u="none" strike="noStrike" cap="none">
                <a:solidFill>
                  <a:srgbClr val="0EA5E9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6"/>
          <p:cNvSpPr txBox="1"/>
          <p:nvPr/>
        </p:nvSpPr>
        <p:spPr>
          <a:xfrm>
            <a:off x="2228849" y="2997661"/>
            <a:ext cx="229552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670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DM Sans"/>
                <a:ea typeface="DM Sans"/>
                <a:cs typeface="DM Sans"/>
                <a:sym typeface="DM Sans"/>
              </a:rPr>
              <a:t>samantha.solito@unipv.it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6"/>
          <p:cNvSpPr txBox="1"/>
          <p:nvPr/>
        </p:nvSpPr>
        <p:spPr>
          <a:xfrm>
            <a:off x="6796155" y="3030209"/>
            <a:ext cx="18859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4325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CBD5E1"/>
                </a:solidFill>
                <a:latin typeface="DM Sans"/>
                <a:ea typeface="DM Sans"/>
                <a:cs typeface="DM Sans"/>
                <a:sym typeface="DM Sans"/>
              </a:rPr>
              <a:t>corefacilitiesitalia.it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6" name="Google Shape;406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14861" y="3006482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72571" y="3030209"/>
            <a:ext cx="219075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16"/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6"/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01;p16">
            <a:extLst>
              <a:ext uri="{FF2B5EF4-FFF2-40B4-BE49-F238E27FC236}">
                <a16:creationId xmlns:a16="http://schemas.microsoft.com/office/drawing/2014/main" id="{64F156FC-61FF-2E2C-1260-E33016C02F10}"/>
              </a:ext>
            </a:extLst>
          </p:cNvPr>
          <p:cNvSpPr txBox="1"/>
          <p:nvPr/>
        </p:nvSpPr>
        <p:spPr>
          <a:xfrm>
            <a:off x="1966912" y="3664302"/>
            <a:ext cx="8673379" cy="2776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Ringraziamenti</a:t>
            </a:r>
            <a:endParaRPr lang="en-US" sz="2800" b="1" dirty="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ctr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endParaRPr lang="en-US" sz="2800" b="1" i="0" u="none" strike="noStrike" cap="none" dirty="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r>
              <a:rPr lang="en-US" sz="2000" b="1" dirty="0">
                <a:solidFill>
                  <a:srgbClr val="FFFFFF"/>
                </a:solidFill>
                <a:latin typeface="Merriweather"/>
                <a:sym typeface="Merriweather"/>
              </a:rPr>
              <a:t>Valentina Adami				Gerardo D’Errico</a:t>
            </a:r>
          </a:p>
          <a:p>
            <a:pPr marL="0" marR="0" lvl="0" indent="0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Merriweather"/>
                <a:ea typeface="Arial"/>
                <a:cs typeface="Arial"/>
                <a:sym typeface="Merriweather"/>
              </a:rPr>
              <a:t>Simone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Merriweather"/>
                <a:ea typeface="Arial"/>
                <a:cs typeface="Arial"/>
                <a:sym typeface="Merriweather"/>
              </a:rPr>
              <a:t>Capaccioli</a:t>
            </a:r>
            <a:r>
              <a:rPr lang="en-US" sz="2000" b="1" i="0" u="none" strike="noStrike" cap="none" dirty="0">
                <a:solidFill>
                  <a:srgbClr val="FFFFFF"/>
                </a:solidFill>
                <a:latin typeface="Merriweather"/>
                <a:ea typeface="Arial"/>
                <a:cs typeface="Arial"/>
                <a:sym typeface="Merriweather"/>
              </a:rPr>
              <a:t>				Michela </a:t>
            </a:r>
            <a:r>
              <a:rPr lang="en-US" sz="2000" b="1" i="0" u="none" strike="noStrike" cap="none" dirty="0" err="1">
                <a:solidFill>
                  <a:srgbClr val="FFFFFF"/>
                </a:solidFill>
                <a:latin typeface="Merriweather"/>
                <a:ea typeface="Arial"/>
                <a:cs typeface="Arial"/>
                <a:sym typeface="Merriweather"/>
              </a:rPr>
              <a:t>Roccuzzo</a:t>
            </a:r>
            <a:endParaRPr lang="en-US" sz="2000" dirty="0"/>
          </a:p>
          <a:p>
            <a:pPr marL="0" marR="0" lvl="0" indent="0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Merriweather"/>
                <a:ea typeface="Arial"/>
                <a:cs typeface="Arial"/>
                <a:sym typeface="Merriweather"/>
              </a:rPr>
              <a:t>Veronica De Sanctis</a:t>
            </a:r>
            <a:r>
              <a:rPr lang="en-US" sz="2000" b="1" dirty="0">
                <a:solidFill>
                  <a:srgbClr val="FFFFFF"/>
                </a:solidFill>
                <a:latin typeface="Merriweather"/>
                <a:sym typeface="Merriweather"/>
              </a:rPr>
              <a:t>				CTS  </a:t>
            </a:r>
            <a:r>
              <a:rPr lang="en-US" sz="2000" b="1" dirty="0" err="1">
                <a:solidFill>
                  <a:srgbClr val="FFFFFF"/>
                </a:solidFill>
                <a:latin typeface="Merriweather"/>
                <a:sym typeface="Merriweather"/>
              </a:rPr>
              <a:t>NICo</a:t>
            </a:r>
            <a:r>
              <a:rPr lang="en-US" sz="2000" b="1" dirty="0">
                <a:solidFill>
                  <a:srgbClr val="FFFFFF"/>
                </a:solidFill>
                <a:latin typeface="Merriweather"/>
                <a:sym typeface="Merriweather"/>
              </a:rPr>
              <a:t> e tutte le CF</a:t>
            </a:r>
          </a:p>
          <a:p>
            <a:pPr marL="0" marR="0" lvl="0" indent="0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r>
              <a:rPr lang="en-US" sz="2000" b="1" dirty="0">
                <a:solidFill>
                  <a:srgbClr val="FFFFFF"/>
                </a:solidFill>
                <a:latin typeface="Merriweather"/>
                <a:sym typeface="Merriweather"/>
              </a:rPr>
              <a:t>Giuseppe Paglia</a:t>
            </a:r>
          </a:p>
          <a:p>
            <a:pPr marL="0" marR="0" lvl="0" indent="0" algn="ctr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endParaRPr lang="en-US" sz="2800" b="1" i="0" u="none" strike="noStrike" cap="none" dirty="0">
              <a:solidFill>
                <a:srgbClr val="FFFFFF"/>
              </a:solidFill>
              <a:latin typeface="Merriweather"/>
              <a:ea typeface="Arial"/>
              <a:cs typeface="Arial"/>
              <a:sym typeface="Merriweath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>
          <a:extLst>
            <a:ext uri="{FF2B5EF4-FFF2-40B4-BE49-F238E27FC236}">
              <a16:creationId xmlns:a16="http://schemas.microsoft.com/office/drawing/2014/main" id="{54666DF1-F55C-7C17-75E7-D86CFF869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">
            <a:extLst>
              <a:ext uri="{FF2B5EF4-FFF2-40B4-BE49-F238E27FC236}">
                <a16:creationId xmlns:a16="http://schemas.microsoft.com/office/drawing/2014/main" id="{F7B8CE7B-F7D6-1D6D-AEBA-73E1957D117C}"/>
              </a:ext>
            </a:extLst>
          </p:cNvPr>
          <p:cNvSpPr txBox="1"/>
          <p:nvPr/>
        </p:nvSpPr>
        <p:spPr>
          <a:xfrm>
            <a:off x="191925" y="6182929"/>
            <a:ext cx="85725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02060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Samantha Solito</a:t>
            </a:r>
            <a:endParaRPr sz="14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5">
            <a:extLst>
              <a:ext uri="{FF2B5EF4-FFF2-40B4-BE49-F238E27FC236}">
                <a16:creationId xmlns:a16="http://schemas.microsoft.com/office/drawing/2014/main" id="{C120B976-3313-EE37-EC05-B813C2006A55}"/>
              </a:ext>
            </a:extLst>
          </p:cNvPr>
          <p:cNvSpPr txBox="1"/>
          <p:nvPr/>
        </p:nvSpPr>
        <p:spPr>
          <a:xfrm>
            <a:off x="6849098" y="6256795"/>
            <a:ext cx="85725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2060"/>
                </a:solidFill>
                <a:latin typeface="DM Sans"/>
                <a:ea typeface="DM Sans"/>
                <a:cs typeface="DM Sans"/>
                <a:sym typeface="DM Sans"/>
              </a:rPr>
              <a:t>III Congresso Nazionale delle Core Facilities Italiane | Chieti, 2026</a:t>
            </a:r>
            <a:endParaRPr sz="14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15">
            <a:extLst>
              <a:ext uri="{FF2B5EF4-FFF2-40B4-BE49-F238E27FC236}">
                <a16:creationId xmlns:a16="http://schemas.microsoft.com/office/drawing/2014/main" id="{B9E01CA7-2B03-0034-03D8-676E7C59A068}"/>
              </a:ext>
            </a:extLst>
          </p:cNvPr>
          <p:cNvSpPr/>
          <p:nvPr/>
        </p:nvSpPr>
        <p:spPr>
          <a:xfrm>
            <a:off x="571500" y="571500"/>
            <a:ext cx="57150" cy="447675"/>
          </a:xfrm>
          <a:prstGeom prst="rect">
            <a:avLst/>
          </a:prstGeom>
          <a:solidFill>
            <a:srgbClr val="0050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1.jpg">
            <a:extLst>
              <a:ext uri="{FF2B5EF4-FFF2-40B4-BE49-F238E27FC236}">
                <a16:creationId xmlns:a16="http://schemas.microsoft.com/office/drawing/2014/main" id="{3B56BBEC-D644-4122-7574-57B4A030CDD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341525" y="387928"/>
            <a:ext cx="8074620" cy="5266424"/>
          </a:xfrm>
          <a:prstGeom prst="rect">
            <a:avLst/>
          </a:prstGeom>
          <a:ln/>
        </p:spPr>
      </p:pic>
      <p:sp>
        <p:nvSpPr>
          <p:cNvPr id="4" name="Google Shape;392;p15">
            <a:extLst>
              <a:ext uri="{FF2B5EF4-FFF2-40B4-BE49-F238E27FC236}">
                <a16:creationId xmlns:a16="http://schemas.microsoft.com/office/drawing/2014/main" id="{F96C2C87-3ADB-9A2F-DDA8-75C9D9E04667}"/>
              </a:ext>
            </a:extLst>
          </p:cNvPr>
          <p:cNvSpPr txBox="1"/>
          <p:nvPr/>
        </p:nvSpPr>
        <p:spPr>
          <a:xfrm>
            <a:off x="191926" y="2551837"/>
            <a:ext cx="2872744" cy="87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i="0" u="none" strike="noStrike" cap="none" dirty="0">
                <a:solidFill>
                  <a:srgbClr val="002D62"/>
                </a:solidFill>
                <a:latin typeface="Merriweather"/>
                <a:ea typeface="Merriweather"/>
                <a:cs typeface="Merriweather"/>
                <a:sym typeface="Merriweather"/>
              </a:rPr>
              <a:t>Grazie per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lang="en-US" sz="2850" b="1" dirty="0" err="1">
                <a:solidFill>
                  <a:srgbClr val="002D62"/>
                </a:solidFill>
                <a:latin typeface="Merriweather"/>
                <a:sym typeface="Merriweather"/>
              </a:rPr>
              <a:t>l’attenzione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9517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11628</TotalTime>
  <Words>1607</Words>
  <Application>Microsoft Office PowerPoint</Application>
  <PresentationFormat>Widescreen</PresentationFormat>
  <Paragraphs>197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7" baseType="lpstr">
      <vt:lpstr>DM Sans</vt:lpstr>
      <vt:lpstr>Arial</vt:lpstr>
      <vt:lpstr>Calibri</vt:lpstr>
      <vt:lpstr>Merriweather</vt:lpstr>
      <vt:lpstr>Inter</vt:lpstr>
      <vt:lpstr>DM Sans Medium</vt:lpstr>
      <vt:lpstr>DM Sans Light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Samantha</dc:creator>
  <cp:lastModifiedBy>Samantha Solito</cp:lastModifiedBy>
  <cp:revision>13</cp:revision>
  <cp:lastPrinted>2026-09-07T12:03:39Z</cp:lastPrinted>
  <dcterms:modified xsi:type="dcterms:W3CDTF">2026-09-11T14:16:27Z</dcterms:modified>
</cp:coreProperties>
</file>